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308" r:id="rId3"/>
    <p:sldId id="681" r:id="rId4"/>
    <p:sldId id="278" r:id="rId5"/>
    <p:sldId id="687" r:id="rId6"/>
    <p:sldId id="321" r:id="rId7"/>
    <p:sldId id="696" r:id="rId8"/>
    <p:sldId id="688" r:id="rId9"/>
    <p:sldId id="697" r:id="rId10"/>
    <p:sldId id="676" r:id="rId11"/>
    <p:sldId id="689" r:id="rId12"/>
    <p:sldId id="675" r:id="rId13"/>
    <p:sldId id="281" r:id="rId14"/>
    <p:sldId id="690" r:id="rId15"/>
    <p:sldId id="294" r:id="rId16"/>
    <p:sldId id="291" r:id="rId17"/>
    <p:sldId id="287" r:id="rId18"/>
    <p:sldId id="680"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77"/>
    <p:restoredTop sz="86435"/>
  </p:normalViewPr>
  <p:slideViewPr>
    <p:cSldViewPr snapToGrid="0" snapToObjects="1">
      <p:cViewPr varScale="1">
        <p:scale>
          <a:sx n="115" d="100"/>
          <a:sy n="115" d="100"/>
        </p:scale>
        <p:origin x="696" y="20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95661-91F7-0D49-BF55-88A770FC3578}" type="doc">
      <dgm:prSet loTypeId="urn:microsoft.com/office/officeart/2005/8/layout/hProcess9" loCatId="" qsTypeId="urn:microsoft.com/office/officeart/2005/8/quickstyle/simple1" qsCatId="simple" csTypeId="urn:microsoft.com/office/officeart/2005/8/colors/accent1_2" csCatId="accent1" phldr="1"/>
      <dgm:spPr/>
    </dgm:pt>
    <dgm:pt modelId="{6BC38EEF-A245-674E-9018-1F21F2C12BEB}">
      <dgm:prSet phldrT="[文本]"/>
      <dgm:spPr/>
      <dgm:t>
        <a:bodyPr/>
        <a:lstStyle/>
        <a:p>
          <a:r>
            <a:rPr lang="zh-CN" altLang="en-US" dirty="0"/>
            <a:t>七月</a:t>
          </a:r>
        </a:p>
      </dgm:t>
    </dgm:pt>
    <dgm:pt modelId="{EF23E251-5233-8C48-A7D9-CE44C747023C}" type="parTrans" cxnId="{F0C7C6DF-6DD4-564B-BA0C-870E9A29CF7A}">
      <dgm:prSet/>
      <dgm:spPr/>
      <dgm:t>
        <a:bodyPr/>
        <a:lstStyle/>
        <a:p>
          <a:endParaRPr lang="zh-CN" altLang="en-US"/>
        </a:p>
      </dgm:t>
    </dgm:pt>
    <dgm:pt modelId="{59EC3B8F-92A0-9849-A4FD-657E43B95324}" type="sibTrans" cxnId="{F0C7C6DF-6DD4-564B-BA0C-870E9A29CF7A}">
      <dgm:prSet/>
      <dgm:spPr/>
      <dgm:t>
        <a:bodyPr/>
        <a:lstStyle/>
        <a:p>
          <a:endParaRPr lang="zh-CN" altLang="en-US"/>
        </a:p>
      </dgm:t>
    </dgm:pt>
    <dgm:pt modelId="{A24AA733-52B1-A84D-B92D-3DF6A6E1056C}">
      <dgm:prSet phldrT="[文本]"/>
      <dgm:spPr/>
      <dgm:t>
        <a:bodyPr/>
        <a:lstStyle/>
        <a:p>
          <a:r>
            <a:rPr lang="zh-CN" altLang="en-US" dirty="0"/>
            <a:t>八月</a:t>
          </a:r>
        </a:p>
      </dgm:t>
    </dgm:pt>
    <dgm:pt modelId="{6C17D4B6-673A-D645-93CD-A31B0F62967D}" type="parTrans" cxnId="{497CF9F4-75DA-5344-A088-432A565C9FB7}">
      <dgm:prSet/>
      <dgm:spPr/>
      <dgm:t>
        <a:bodyPr/>
        <a:lstStyle/>
        <a:p>
          <a:endParaRPr lang="zh-CN" altLang="en-US"/>
        </a:p>
      </dgm:t>
    </dgm:pt>
    <dgm:pt modelId="{816CD0FE-D35F-794C-9812-E3CA9BE696C6}" type="sibTrans" cxnId="{497CF9F4-75DA-5344-A088-432A565C9FB7}">
      <dgm:prSet/>
      <dgm:spPr/>
      <dgm:t>
        <a:bodyPr/>
        <a:lstStyle/>
        <a:p>
          <a:endParaRPr lang="zh-CN" altLang="en-US"/>
        </a:p>
      </dgm:t>
    </dgm:pt>
    <dgm:pt modelId="{3E683622-DDB9-D74F-A268-433170C0FA80}">
      <dgm:prSet phldrT="[文本]"/>
      <dgm:spPr/>
      <dgm:t>
        <a:bodyPr/>
        <a:lstStyle/>
        <a:p>
          <a:r>
            <a:rPr lang="zh-CN" altLang="en-US" dirty="0"/>
            <a:t>九月</a:t>
          </a:r>
        </a:p>
      </dgm:t>
    </dgm:pt>
    <dgm:pt modelId="{3D28C15E-6A90-9546-8611-34D058270CFF}" type="parTrans" cxnId="{599D9734-95F3-944D-95E4-5D78C3467740}">
      <dgm:prSet/>
      <dgm:spPr/>
      <dgm:t>
        <a:bodyPr/>
        <a:lstStyle/>
        <a:p>
          <a:endParaRPr lang="zh-CN" altLang="en-US"/>
        </a:p>
      </dgm:t>
    </dgm:pt>
    <dgm:pt modelId="{B1723A06-43DD-B147-BB07-8B9E982984A2}" type="sibTrans" cxnId="{599D9734-95F3-944D-95E4-5D78C3467740}">
      <dgm:prSet/>
      <dgm:spPr/>
      <dgm:t>
        <a:bodyPr/>
        <a:lstStyle/>
        <a:p>
          <a:endParaRPr lang="zh-CN" altLang="en-US"/>
        </a:p>
      </dgm:t>
    </dgm:pt>
    <dgm:pt modelId="{C7580E97-600C-4441-AC10-EB66E3B8B8AE}">
      <dgm:prSet phldrT="[文本]"/>
      <dgm:spPr/>
      <dgm:t>
        <a:bodyPr/>
        <a:lstStyle/>
        <a:p>
          <a:r>
            <a:rPr lang="zh-CN" altLang="en-US" dirty="0"/>
            <a:t>十月</a:t>
          </a:r>
        </a:p>
      </dgm:t>
    </dgm:pt>
    <dgm:pt modelId="{87127461-47F9-8644-96CB-00714D14EDE6}" type="parTrans" cxnId="{202C86EC-EA49-FB4E-9113-05229792AC57}">
      <dgm:prSet/>
      <dgm:spPr/>
      <dgm:t>
        <a:bodyPr/>
        <a:lstStyle/>
        <a:p>
          <a:endParaRPr lang="zh-CN" altLang="en-US"/>
        </a:p>
      </dgm:t>
    </dgm:pt>
    <dgm:pt modelId="{CB1618EC-634E-074D-AE06-85FC3ED3D818}" type="sibTrans" cxnId="{202C86EC-EA49-FB4E-9113-05229792AC57}">
      <dgm:prSet/>
      <dgm:spPr/>
      <dgm:t>
        <a:bodyPr/>
        <a:lstStyle/>
        <a:p>
          <a:endParaRPr lang="zh-CN" altLang="en-US"/>
        </a:p>
      </dgm:t>
    </dgm:pt>
    <dgm:pt modelId="{133A2051-166D-5048-B15E-0D49B0CFCDE4}">
      <dgm:prSet phldrT="[文本]"/>
      <dgm:spPr/>
      <dgm:t>
        <a:bodyPr/>
        <a:lstStyle/>
        <a:p>
          <a:r>
            <a:rPr lang="zh-CN" altLang="en-US" dirty="0"/>
            <a:t>十一月</a:t>
          </a:r>
        </a:p>
      </dgm:t>
    </dgm:pt>
    <dgm:pt modelId="{EE10E4F4-1A13-4846-BAFE-380A3783921B}" type="parTrans" cxnId="{1D0635A9-F3D2-9949-B723-527C2665A0CD}">
      <dgm:prSet/>
      <dgm:spPr/>
      <dgm:t>
        <a:bodyPr/>
        <a:lstStyle/>
        <a:p>
          <a:endParaRPr lang="zh-CN" altLang="en-US"/>
        </a:p>
      </dgm:t>
    </dgm:pt>
    <dgm:pt modelId="{D588C18E-8515-794F-97DD-ABFE47731358}" type="sibTrans" cxnId="{1D0635A9-F3D2-9949-B723-527C2665A0CD}">
      <dgm:prSet/>
      <dgm:spPr/>
      <dgm:t>
        <a:bodyPr/>
        <a:lstStyle/>
        <a:p>
          <a:endParaRPr lang="zh-CN" altLang="en-US"/>
        </a:p>
      </dgm:t>
    </dgm:pt>
    <dgm:pt modelId="{DD91DE15-ADAF-B84B-B0EB-1C06B477FEF4}">
      <dgm:prSet phldrT="[文本]"/>
      <dgm:spPr/>
      <dgm:t>
        <a:bodyPr/>
        <a:lstStyle/>
        <a:p>
          <a:r>
            <a:rPr lang="zh-CN" altLang="en-US" dirty="0"/>
            <a:t>十二月</a:t>
          </a:r>
        </a:p>
      </dgm:t>
    </dgm:pt>
    <dgm:pt modelId="{A50EE220-71B4-DC4B-B05A-FC1FC827BD2E}" type="parTrans" cxnId="{F3BF2ACD-77EF-DE44-9EE3-467726161E50}">
      <dgm:prSet/>
      <dgm:spPr/>
      <dgm:t>
        <a:bodyPr/>
        <a:lstStyle/>
        <a:p>
          <a:endParaRPr lang="zh-CN" altLang="en-US"/>
        </a:p>
      </dgm:t>
    </dgm:pt>
    <dgm:pt modelId="{D7DD2FBB-4196-9842-99C0-87EBE8557660}" type="sibTrans" cxnId="{F3BF2ACD-77EF-DE44-9EE3-467726161E50}">
      <dgm:prSet/>
      <dgm:spPr/>
      <dgm:t>
        <a:bodyPr/>
        <a:lstStyle/>
        <a:p>
          <a:endParaRPr lang="zh-CN" altLang="en-US"/>
        </a:p>
      </dgm:t>
    </dgm:pt>
    <dgm:pt modelId="{D76497BB-9186-C14C-8E33-D94FD6DE111F}" type="pres">
      <dgm:prSet presAssocID="{10B95661-91F7-0D49-BF55-88A770FC3578}" presName="CompostProcess" presStyleCnt="0">
        <dgm:presLayoutVars>
          <dgm:dir/>
          <dgm:resizeHandles val="exact"/>
        </dgm:presLayoutVars>
      </dgm:prSet>
      <dgm:spPr/>
    </dgm:pt>
    <dgm:pt modelId="{C3FB7CB6-C473-6349-AA8D-2621916E4CE9}" type="pres">
      <dgm:prSet presAssocID="{10B95661-91F7-0D49-BF55-88A770FC3578}" presName="arrow" presStyleLbl="bgShp" presStyleIdx="0" presStyleCnt="1"/>
      <dgm:spPr/>
    </dgm:pt>
    <dgm:pt modelId="{6B1EC0A7-15D5-D847-B8D9-6CB3D41DED6D}" type="pres">
      <dgm:prSet presAssocID="{10B95661-91F7-0D49-BF55-88A770FC3578}" presName="linearProcess" presStyleCnt="0"/>
      <dgm:spPr/>
    </dgm:pt>
    <dgm:pt modelId="{48DB4313-97F0-3440-B31C-76B78549C423}" type="pres">
      <dgm:prSet presAssocID="{6BC38EEF-A245-674E-9018-1F21F2C12BEB}" presName="textNode" presStyleLbl="node1" presStyleIdx="0" presStyleCnt="6">
        <dgm:presLayoutVars>
          <dgm:bulletEnabled val="1"/>
        </dgm:presLayoutVars>
      </dgm:prSet>
      <dgm:spPr/>
    </dgm:pt>
    <dgm:pt modelId="{135142FD-F4F5-DE40-BDDE-6AA783B014AE}" type="pres">
      <dgm:prSet presAssocID="{59EC3B8F-92A0-9849-A4FD-657E43B95324}" presName="sibTrans" presStyleCnt="0"/>
      <dgm:spPr/>
    </dgm:pt>
    <dgm:pt modelId="{40022FE1-8F5B-5C48-9021-63B386D2E11F}" type="pres">
      <dgm:prSet presAssocID="{A24AA733-52B1-A84D-B92D-3DF6A6E1056C}" presName="textNode" presStyleLbl="node1" presStyleIdx="1" presStyleCnt="6">
        <dgm:presLayoutVars>
          <dgm:bulletEnabled val="1"/>
        </dgm:presLayoutVars>
      </dgm:prSet>
      <dgm:spPr/>
    </dgm:pt>
    <dgm:pt modelId="{AB64FED7-B4BA-704C-965E-80E21F5DE2B8}" type="pres">
      <dgm:prSet presAssocID="{816CD0FE-D35F-794C-9812-E3CA9BE696C6}" presName="sibTrans" presStyleCnt="0"/>
      <dgm:spPr/>
    </dgm:pt>
    <dgm:pt modelId="{91114699-D876-3B4B-A302-41BFE2B7F883}" type="pres">
      <dgm:prSet presAssocID="{3E683622-DDB9-D74F-A268-433170C0FA80}" presName="textNode" presStyleLbl="node1" presStyleIdx="2" presStyleCnt="6">
        <dgm:presLayoutVars>
          <dgm:bulletEnabled val="1"/>
        </dgm:presLayoutVars>
      </dgm:prSet>
      <dgm:spPr/>
    </dgm:pt>
    <dgm:pt modelId="{2451EEC7-6CA9-9A4A-9659-4EA16FEEAD5D}" type="pres">
      <dgm:prSet presAssocID="{B1723A06-43DD-B147-BB07-8B9E982984A2}" presName="sibTrans" presStyleCnt="0"/>
      <dgm:spPr/>
    </dgm:pt>
    <dgm:pt modelId="{E96E0038-C260-6F49-A04D-84B52446373A}" type="pres">
      <dgm:prSet presAssocID="{C7580E97-600C-4441-AC10-EB66E3B8B8AE}" presName="textNode" presStyleLbl="node1" presStyleIdx="3" presStyleCnt="6">
        <dgm:presLayoutVars>
          <dgm:bulletEnabled val="1"/>
        </dgm:presLayoutVars>
      </dgm:prSet>
      <dgm:spPr/>
    </dgm:pt>
    <dgm:pt modelId="{9957F0D7-532E-D64B-8858-016AD8DBCDB0}" type="pres">
      <dgm:prSet presAssocID="{CB1618EC-634E-074D-AE06-85FC3ED3D818}" presName="sibTrans" presStyleCnt="0"/>
      <dgm:spPr/>
    </dgm:pt>
    <dgm:pt modelId="{171FA90C-A96C-3A42-8571-C57005DD175D}" type="pres">
      <dgm:prSet presAssocID="{133A2051-166D-5048-B15E-0D49B0CFCDE4}" presName="textNode" presStyleLbl="node1" presStyleIdx="4" presStyleCnt="6">
        <dgm:presLayoutVars>
          <dgm:bulletEnabled val="1"/>
        </dgm:presLayoutVars>
      </dgm:prSet>
      <dgm:spPr/>
    </dgm:pt>
    <dgm:pt modelId="{23785FA7-A169-734E-9403-E2CA2695BFCA}" type="pres">
      <dgm:prSet presAssocID="{D588C18E-8515-794F-97DD-ABFE47731358}" presName="sibTrans" presStyleCnt="0"/>
      <dgm:spPr/>
    </dgm:pt>
    <dgm:pt modelId="{470A773B-55D9-2A44-9CCC-826E210E704E}" type="pres">
      <dgm:prSet presAssocID="{DD91DE15-ADAF-B84B-B0EB-1C06B477FEF4}" presName="textNode" presStyleLbl="node1" presStyleIdx="5" presStyleCnt="6">
        <dgm:presLayoutVars>
          <dgm:bulletEnabled val="1"/>
        </dgm:presLayoutVars>
      </dgm:prSet>
      <dgm:spPr/>
    </dgm:pt>
  </dgm:ptLst>
  <dgm:cxnLst>
    <dgm:cxn modelId="{7DD39612-3E7A-1745-8205-E81192FA5FFE}" type="presOf" srcId="{C7580E97-600C-4441-AC10-EB66E3B8B8AE}" destId="{E96E0038-C260-6F49-A04D-84B52446373A}" srcOrd="0" destOrd="0" presId="urn:microsoft.com/office/officeart/2005/8/layout/hProcess9"/>
    <dgm:cxn modelId="{599D9734-95F3-944D-95E4-5D78C3467740}" srcId="{10B95661-91F7-0D49-BF55-88A770FC3578}" destId="{3E683622-DDB9-D74F-A268-433170C0FA80}" srcOrd="2" destOrd="0" parTransId="{3D28C15E-6A90-9546-8611-34D058270CFF}" sibTransId="{B1723A06-43DD-B147-BB07-8B9E982984A2}"/>
    <dgm:cxn modelId="{03EA9B96-9D90-9C41-9D44-2471B282BBFE}" type="presOf" srcId="{10B95661-91F7-0D49-BF55-88A770FC3578}" destId="{D76497BB-9186-C14C-8E33-D94FD6DE111F}" srcOrd="0" destOrd="0" presId="urn:microsoft.com/office/officeart/2005/8/layout/hProcess9"/>
    <dgm:cxn modelId="{A31D7D99-F735-5F46-801F-4A5F284EE92E}" type="presOf" srcId="{133A2051-166D-5048-B15E-0D49B0CFCDE4}" destId="{171FA90C-A96C-3A42-8571-C57005DD175D}" srcOrd="0" destOrd="0" presId="urn:microsoft.com/office/officeart/2005/8/layout/hProcess9"/>
    <dgm:cxn modelId="{89CD209D-64E0-ED4E-84F7-41DD90D98B6E}" type="presOf" srcId="{A24AA733-52B1-A84D-B92D-3DF6A6E1056C}" destId="{40022FE1-8F5B-5C48-9021-63B386D2E11F}" srcOrd="0" destOrd="0" presId="urn:microsoft.com/office/officeart/2005/8/layout/hProcess9"/>
    <dgm:cxn modelId="{321E779D-0D81-4743-A9CF-0B6C570E0925}" type="presOf" srcId="{3E683622-DDB9-D74F-A268-433170C0FA80}" destId="{91114699-D876-3B4B-A302-41BFE2B7F883}" srcOrd="0" destOrd="0" presId="urn:microsoft.com/office/officeart/2005/8/layout/hProcess9"/>
    <dgm:cxn modelId="{1D0635A9-F3D2-9949-B723-527C2665A0CD}" srcId="{10B95661-91F7-0D49-BF55-88A770FC3578}" destId="{133A2051-166D-5048-B15E-0D49B0CFCDE4}" srcOrd="4" destOrd="0" parTransId="{EE10E4F4-1A13-4846-BAFE-380A3783921B}" sibTransId="{D588C18E-8515-794F-97DD-ABFE47731358}"/>
    <dgm:cxn modelId="{F3BF2ACD-77EF-DE44-9EE3-467726161E50}" srcId="{10B95661-91F7-0D49-BF55-88A770FC3578}" destId="{DD91DE15-ADAF-B84B-B0EB-1C06B477FEF4}" srcOrd="5" destOrd="0" parTransId="{A50EE220-71B4-DC4B-B05A-FC1FC827BD2E}" sibTransId="{D7DD2FBB-4196-9842-99C0-87EBE8557660}"/>
    <dgm:cxn modelId="{0C89AADA-29D4-3A49-8FE0-9FBFEF48810C}" type="presOf" srcId="{DD91DE15-ADAF-B84B-B0EB-1C06B477FEF4}" destId="{470A773B-55D9-2A44-9CCC-826E210E704E}" srcOrd="0" destOrd="0" presId="urn:microsoft.com/office/officeart/2005/8/layout/hProcess9"/>
    <dgm:cxn modelId="{F0C7C6DF-6DD4-564B-BA0C-870E9A29CF7A}" srcId="{10B95661-91F7-0D49-BF55-88A770FC3578}" destId="{6BC38EEF-A245-674E-9018-1F21F2C12BEB}" srcOrd="0" destOrd="0" parTransId="{EF23E251-5233-8C48-A7D9-CE44C747023C}" sibTransId="{59EC3B8F-92A0-9849-A4FD-657E43B95324}"/>
    <dgm:cxn modelId="{202C86EC-EA49-FB4E-9113-05229792AC57}" srcId="{10B95661-91F7-0D49-BF55-88A770FC3578}" destId="{C7580E97-600C-4441-AC10-EB66E3B8B8AE}" srcOrd="3" destOrd="0" parTransId="{87127461-47F9-8644-96CB-00714D14EDE6}" sibTransId="{CB1618EC-634E-074D-AE06-85FC3ED3D818}"/>
    <dgm:cxn modelId="{497CF9F4-75DA-5344-A088-432A565C9FB7}" srcId="{10B95661-91F7-0D49-BF55-88A770FC3578}" destId="{A24AA733-52B1-A84D-B92D-3DF6A6E1056C}" srcOrd="1" destOrd="0" parTransId="{6C17D4B6-673A-D645-93CD-A31B0F62967D}" sibTransId="{816CD0FE-D35F-794C-9812-E3CA9BE696C6}"/>
    <dgm:cxn modelId="{C5127BFA-AE1E-E646-96CA-1D3D5A50F070}" type="presOf" srcId="{6BC38EEF-A245-674E-9018-1F21F2C12BEB}" destId="{48DB4313-97F0-3440-B31C-76B78549C423}" srcOrd="0" destOrd="0" presId="urn:microsoft.com/office/officeart/2005/8/layout/hProcess9"/>
    <dgm:cxn modelId="{AAD5505E-A2B9-9F43-831A-DF8DCF4B25B8}" type="presParOf" srcId="{D76497BB-9186-C14C-8E33-D94FD6DE111F}" destId="{C3FB7CB6-C473-6349-AA8D-2621916E4CE9}" srcOrd="0" destOrd="0" presId="urn:microsoft.com/office/officeart/2005/8/layout/hProcess9"/>
    <dgm:cxn modelId="{37FFD076-22E0-A742-80E4-2228CFF4CFF2}" type="presParOf" srcId="{D76497BB-9186-C14C-8E33-D94FD6DE111F}" destId="{6B1EC0A7-15D5-D847-B8D9-6CB3D41DED6D}" srcOrd="1" destOrd="0" presId="urn:microsoft.com/office/officeart/2005/8/layout/hProcess9"/>
    <dgm:cxn modelId="{F807768F-00CD-384D-BCA3-630F66935AD3}" type="presParOf" srcId="{6B1EC0A7-15D5-D847-B8D9-6CB3D41DED6D}" destId="{48DB4313-97F0-3440-B31C-76B78549C423}" srcOrd="0" destOrd="0" presId="urn:microsoft.com/office/officeart/2005/8/layout/hProcess9"/>
    <dgm:cxn modelId="{8230E0EF-75C7-1846-ABCD-DBB3A11C81E0}" type="presParOf" srcId="{6B1EC0A7-15D5-D847-B8D9-6CB3D41DED6D}" destId="{135142FD-F4F5-DE40-BDDE-6AA783B014AE}" srcOrd="1" destOrd="0" presId="urn:microsoft.com/office/officeart/2005/8/layout/hProcess9"/>
    <dgm:cxn modelId="{C2A10A40-67EC-0543-B89C-4B87A8ECCCC9}" type="presParOf" srcId="{6B1EC0A7-15D5-D847-B8D9-6CB3D41DED6D}" destId="{40022FE1-8F5B-5C48-9021-63B386D2E11F}" srcOrd="2" destOrd="0" presId="urn:microsoft.com/office/officeart/2005/8/layout/hProcess9"/>
    <dgm:cxn modelId="{228F974D-321B-324C-B78F-AD3B7412BFDE}" type="presParOf" srcId="{6B1EC0A7-15D5-D847-B8D9-6CB3D41DED6D}" destId="{AB64FED7-B4BA-704C-965E-80E21F5DE2B8}" srcOrd="3" destOrd="0" presId="urn:microsoft.com/office/officeart/2005/8/layout/hProcess9"/>
    <dgm:cxn modelId="{B346C760-D854-C944-AEF2-473F94530A4F}" type="presParOf" srcId="{6B1EC0A7-15D5-D847-B8D9-6CB3D41DED6D}" destId="{91114699-D876-3B4B-A302-41BFE2B7F883}" srcOrd="4" destOrd="0" presId="urn:microsoft.com/office/officeart/2005/8/layout/hProcess9"/>
    <dgm:cxn modelId="{7D35FC57-76F4-1648-8949-FA955DFD1715}" type="presParOf" srcId="{6B1EC0A7-15D5-D847-B8D9-6CB3D41DED6D}" destId="{2451EEC7-6CA9-9A4A-9659-4EA16FEEAD5D}" srcOrd="5" destOrd="0" presId="urn:microsoft.com/office/officeart/2005/8/layout/hProcess9"/>
    <dgm:cxn modelId="{9E1DD846-2C88-FA4D-9059-8533D90E43C4}" type="presParOf" srcId="{6B1EC0A7-15D5-D847-B8D9-6CB3D41DED6D}" destId="{E96E0038-C260-6F49-A04D-84B52446373A}" srcOrd="6" destOrd="0" presId="urn:microsoft.com/office/officeart/2005/8/layout/hProcess9"/>
    <dgm:cxn modelId="{296C654C-16B4-F643-BA81-8CEA982D2E10}" type="presParOf" srcId="{6B1EC0A7-15D5-D847-B8D9-6CB3D41DED6D}" destId="{9957F0D7-532E-D64B-8858-016AD8DBCDB0}" srcOrd="7" destOrd="0" presId="urn:microsoft.com/office/officeart/2005/8/layout/hProcess9"/>
    <dgm:cxn modelId="{5A3F9EB4-7741-FF47-A03C-F6129ADAA4DE}" type="presParOf" srcId="{6B1EC0A7-15D5-D847-B8D9-6CB3D41DED6D}" destId="{171FA90C-A96C-3A42-8571-C57005DD175D}" srcOrd="8" destOrd="0" presId="urn:microsoft.com/office/officeart/2005/8/layout/hProcess9"/>
    <dgm:cxn modelId="{56BC10FB-DF56-0B48-8A3B-5A90084DB233}" type="presParOf" srcId="{6B1EC0A7-15D5-D847-B8D9-6CB3D41DED6D}" destId="{23785FA7-A169-734E-9403-E2CA2695BFCA}" srcOrd="9" destOrd="0" presId="urn:microsoft.com/office/officeart/2005/8/layout/hProcess9"/>
    <dgm:cxn modelId="{90F3AEC7-DC82-864B-92F2-725648DFBE3D}" type="presParOf" srcId="{6B1EC0A7-15D5-D847-B8D9-6CB3D41DED6D}" destId="{470A773B-55D9-2A44-9CCC-826E210E704E}" srcOrd="1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B7CB6-C473-6349-AA8D-2621916E4CE9}">
      <dsp:nvSpPr>
        <dsp:cNvPr id="0" name=""/>
        <dsp:cNvSpPr/>
      </dsp:nvSpPr>
      <dsp:spPr>
        <a:xfrm>
          <a:off x="683542" y="0"/>
          <a:ext cx="7746815" cy="106863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B4313-97F0-3440-B31C-76B78549C423}">
      <dsp:nvSpPr>
        <dsp:cNvPr id="0" name=""/>
        <dsp:cNvSpPr/>
      </dsp:nvSpPr>
      <dsp:spPr>
        <a:xfrm>
          <a:off x="111"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七月</a:t>
          </a:r>
        </a:p>
      </dsp:txBody>
      <dsp:txXfrm>
        <a:off x="20978" y="341457"/>
        <a:ext cx="1291975" cy="385720"/>
      </dsp:txXfrm>
    </dsp:sp>
    <dsp:sp modelId="{40022FE1-8F5B-5C48-9021-63B386D2E11F}">
      <dsp:nvSpPr>
        <dsp:cNvPr id="0" name=""/>
        <dsp:cNvSpPr/>
      </dsp:nvSpPr>
      <dsp:spPr>
        <a:xfrm>
          <a:off x="1556105"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八月</a:t>
          </a:r>
        </a:p>
      </dsp:txBody>
      <dsp:txXfrm>
        <a:off x="1576972" y="341457"/>
        <a:ext cx="1291975" cy="385720"/>
      </dsp:txXfrm>
    </dsp:sp>
    <dsp:sp modelId="{91114699-D876-3B4B-A302-41BFE2B7F883}">
      <dsp:nvSpPr>
        <dsp:cNvPr id="0" name=""/>
        <dsp:cNvSpPr/>
      </dsp:nvSpPr>
      <dsp:spPr>
        <a:xfrm>
          <a:off x="3112099"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九月</a:t>
          </a:r>
        </a:p>
      </dsp:txBody>
      <dsp:txXfrm>
        <a:off x="3132966" y="341457"/>
        <a:ext cx="1291975" cy="385720"/>
      </dsp:txXfrm>
    </dsp:sp>
    <dsp:sp modelId="{E96E0038-C260-6F49-A04D-84B52446373A}">
      <dsp:nvSpPr>
        <dsp:cNvPr id="0" name=""/>
        <dsp:cNvSpPr/>
      </dsp:nvSpPr>
      <dsp:spPr>
        <a:xfrm>
          <a:off x="4668092"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十月</a:t>
          </a:r>
        </a:p>
      </dsp:txBody>
      <dsp:txXfrm>
        <a:off x="4688959" y="341457"/>
        <a:ext cx="1291975" cy="385720"/>
      </dsp:txXfrm>
    </dsp:sp>
    <dsp:sp modelId="{171FA90C-A96C-3A42-8571-C57005DD175D}">
      <dsp:nvSpPr>
        <dsp:cNvPr id="0" name=""/>
        <dsp:cNvSpPr/>
      </dsp:nvSpPr>
      <dsp:spPr>
        <a:xfrm>
          <a:off x="6224086"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十一月</a:t>
          </a:r>
        </a:p>
      </dsp:txBody>
      <dsp:txXfrm>
        <a:off x="6244953" y="341457"/>
        <a:ext cx="1291975" cy="385720"/>
      </dsp:txXfrm>
    </dsp:sp>
    <dsp:sp modelId="{470A773B-55D9-2A44-9CCC-826E210E704E}">
      <dsp:nvSpPr>
        <dsp:cNvPr id="0" name=""/>
        <dsp:cNvSpPr/>
      </dsp:nvSpPr>
      <dsp:spPr>
        <a:xfrm>
          <a:off x="7780080" y="320590"/>
          <a:ext cx="1333709" cy="4274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十二月</a:t>
          </a:r>
        </a:p>
      </dsp:txBody>
      <dsp:txXfrm>
        <a:off x="7800947" y="341457"/>
        <a:ext cx="1291975" cy="38572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23233-B288-004B-8E8D-351CD83D2AA2}" type="datetimeFigureOut">
              <a:rPr kumimoji="1" lang="zh-CN" altLang="en-US" smtClean="0"/>
              <a:t>2021/12/20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AB5191-ED74-2342-990B-193372A874A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8038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35124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32875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4509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834568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631758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68742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9792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0F64B118-103E-4343-BA9E-E1ED94E43DAA}" type="datetimeFigureOut">
              <a:rPr kumimoji="1" lang="zh-CN" altLang="en-US" smtClean="0"/>
              <a:t>2021/12/20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405E4024-E83B-BC41-8C7E-FAAC9FE19C1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4B118-103E-4343-BA9E-E1ED94E43DAA}" type="datetimeFigureOut">
              <a:rPr kumimoji="1" lang="zh-CN" altLang="en-US" smtClean="0"/>
              <a:t>2021/12/20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5E4024-E83B-BC41-8C7E-FAAC9FE19C1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tiff"/><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1.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tiff"/><Relationship Id="rId7" Type="http://schemas.openxmlformats.org/officeDocument/2006/relationships/image" Target="../media/image23.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26.tiff"/><Relationship Id="rId4" Type="http://schemas.openxmlformats.org/officeDocument/2006/relationships/image" Target="../media/image3.tiff"/><Relationship Id="rId9" Type="http://schemas.openxmlformats.org/officeDocument/2006/relationships/image" Target="../media/image25.tiff"/></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29.pn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tiff"/><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5.tiff"/><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tiff"/><Relationship Id="rId7" Type="http://schemas.openxmlformats.org/officeDocument/2006/relationships/diagramData" Target="../diagrams/data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tiff"/><Relationship Id="rId11" Type="http://schemas.microsoft.com/office/2007/relationships/diagramDrawing" Target="../diagrams/drawing1.xml"/><Relationship Id="rId5" Type="http://schemas.openxmlformats.org/officeDocument/2006/relationships/image" Target="../media/image4.tiff"/><Relationship Id="rId10" Type="http://schemas.openxmlformats.org/officeDocument/2006/relationships/diagramColors" Target="../diagrams/colors1.xml"/><Relationship Id="rId4" Type="http://schemas.openxmlformats.org/officeDocument/2006/relationships/image" Target="../media/image3.tiff"/><Relationship Id="rId9"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2.tiff"/><Relationship Id="rId7"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11.tiff"/></Relationships>
</file>

<file path=ppt/slides/_rels/slide7.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2.tiff"/><Relationship Id="rId7"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8.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2.tiff"/><Relationship Id="rId7"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16.tiff"/></Relationships>
</file>

<file path=ppt/slides/_rels/slide9.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tiff"/><Relationship Id="rId7" Type="http://schemas.openxmlformats.org/officeDocument/2006/relationships/image" Target="../media/image17.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10" Type="http://schemas.openxmlformats.org/officeDocument/2006/relationships/image" Target="../media/image20.tiff"/><Relationship Id="rId4" Type="http://schemas.openxmlformats.org/officeDocument/2006/relationships/image" Target="../media/image3.tiff"/><Relationship Id="rId9" Type="http://schemas.openxmlformats.org/officeDocument/2006/relationships/image" Target="../media/image1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515994" y="2634642"/>
            <a:ext cx="9521190" cy="1198880"/>
          </a:xfrm>
          <a:prstGeom prst="rect">
            <a:avLst/>
          </a:prstGeom>
          <a:noFill/>
        </p:spPr>
        <p:txBody>
          <a:bodyPr wrap="square" rtlCol="0">
            <a:spAutoFit/>
          </a:bodyPr>
          <a:lstStyle/>
          <a:p>
            <a:pPr algn="ctr"/>
            <a:r>
              <a:rPr kumimoji="1" lang="en-US" altLang="zh-CN" sz="4400" b="1" dirty="0">
                <a:latin typeface="Microsoft YaHei" charset="-122"/>
                <a:ea typeface="Microsoft YaHei" charset="-122"/>
                <a:cs typeface="Microsoft YaHei" charset="-122"/>
              </a:rPr>
              <a:t>CRM&amp;</a:t>
            </a:r>
            <a:r>
              <a:rPr kumimoji="1" lang="zh-CN" altLang="en-US" sz="4400" b="1" dirty="0">
                <a:latin typeface="Microsoft YaHei" charset="-122"/>
                <a:ea typeface="Microsoft YaHei" charset="-122"/>
                <a:cs typeface="Microsoft YaHei" charset="-122"/>
              </a:rPr>
              <a:t>服务商团队</a:t>
            </a:r>
          </a:p>
          <a:p>
            <a:pPr algn="ctr"/>
            <a:r>
              <a:rPr kumimoji="1" lang="en-US" altLang="zh-CN" sz="2800" b="1" dirty="0">
                <a:latin typeface="Microsoft YaHei" charset="-122"/>
                <a:ea typeface="Microsoft YaHei" charset="-122"/>
                <a:cs typeface="Microsoft YaHei" charset="-122"/>
              </a:rPr>
              <a:t>2021</a:t>
            </a:r>
            <a:r>
              <a:rPr kumimoji="1" lang="zh-CN" altLang="en-US" sz="2800" b="1" dirty="0">
                <a:latin typeface="Microsoft YaHei" charset="-122"/>
                <a:ea typeface="Microsoft YaHei" charset="-122"/>
                <a:cs typeface="Microsoft YaHei" charset="-122"/>
              </a:rPr>
              <a:t>下半年总结</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949" y="1675640"/>
            <a:ext cx="2116182" cy="650678"/>
          </a:xfrm>
          <a:prstGeom prst="rect">
            <a:avLst/>
          </a:prstGeom>
        </p:spPr>
      </p:pic>
      <p:sp>
        <p:nvSpPr>
          <p:cNvPr id="13" name="文本框 12"/>
          <p:cNvSpPr txBox="1"/>
          <p:nvPr/>
        </p:nvSpPr>
        <p:spPr>
          <a:xfrm>
            <a:off x="5185349" y="4873537"/>
            <a:ext cx="1723549" cy="400110"/>
          </a:xfrm>
          <a:prstGeom prst="rect">
            <a:avLst/>
          </a:prstGeom>
          <a:noFill/>
        </p:spPr>
        <p:txBody>
          <a:bodyPr wrap="none" rtlCol="0">
            <a:spAutoFit/>
          </a:bodyPr>
          <a:lstStyle/>
          <a:p>
            <a:r>
              <a:rPr kumimoji="1" lang="zh-CN" altLang="en-US" sz="2000" dirty="0">
                <a:latin typeface="Microsoft YaHei" charset="-122"/>
                <a:ea typeface="Microsoft YaHei" charset="-122"/>
                <a:cs typeface="Microsoft YaHei" charset="-122"/>
              </a:rPr>
              <a:t>汇报人：山谷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-BD</a:t>
            </a:r>
            <a:r>
              <a:rPr lang="zh-CN" altLang="en-US" sz="2400" dirty="0">
                <a:solidFill>
                  <a:srgbClr val="FF0000"/>
                </a:solidFill>
                <a:latin typeface="Microsoft YaHei" charset="-122"/>
                <a:ea typeface="Microsoft YaHei" charset="-122"/>
              </a:rPr>
              <a:t>及大</a:t>
            </a:r>
            <a:r>
              <a:rPr lang="en-US" altLang="zh-CN" sz="2400" dirty="0">
                <a:solidFill>
                  <a:srgbClr val="FF0000"/>
                </a:solidFill>
                <a:latin typeface="Microsoft YaHei" charset="-122"/>
                <a:ea typeface="Microsoft YaHei" charset="-122"/>
              </a:rPr>
              <a:t>BD</a:t>
            </a:r>
            <a:r>
              <a:rPr lang="zh-CN" altLang="en-US" sz="2400" dirty="0">
                <a:solidFill>
                  <a:srgbClr val="FF0000"/>
                </a:solidFill>
                <a:latin typeface="Microsoft YaHei" charset="-122"/>
                <a:ea typeface="Microsoft YaHei" charset="-122"/>
              </a:rPr>
              <a:t>业务</a:t>
            </a:r>
          </a:p>
        </p:txBody>
      </p:sp>
      <p:sp>
        <p:nvSpPr>
          <p:cNvPr id="4" name="文本框 3">
            <a:extLst>
              <a:ext uri="{FF2B5EF4-FFF2-40B4-BE49-F238E27FC236}">
                <a16:creationId xmlns:a16="http://schemas.microsoft.com/office/drawing/2014/main" id="{BC6BD1F6-3A22-2747-8584-9EBCA11C6816}"/>
              </a:ext>
            </a:extLst>
          </p:cNvPr>
          <p:cNvSpPr txBox="1"/>
          <p:nvPr/>
        </p:nvSpPr>
        <p:spPr>
          <a:xfrm>
            <a:off x="612742" y="1027522"/>
            <a:ext cx="3012363" cy="338554"/>
          </a:xfrm>
          <a:prstGeom prst="rect">
            <a:avLst/>
          </a:prstGeom>
          <a:noFill/>
        </p:spPr>
        <p:txBody>
          <a:bodyPr wrap="none" rtlCol="0">
            <a:spAutoFit/>
          </a:bodyPr>
          <a:lstStyle/>
          <a:p>
            <a:r>
              <a:rPr kumimoji="1" lang="en-US" altLang="zh-CN" sz="1600" dirty="0">
                <a:latin typeface="Microsoft YaHei" panose="020B0503020204020204" pitchFamily="34" charset="-122"/>
                <a:ea typeface="Microsoft YaHei" panose="020B0503020204020204" pitchFamily="34" charset="-122"/>
              </a:rPr>
              <a:t>BD</a:t>
            </a:r>
            <a:r>
              <a:rPr kumimoji="1" lang="zh-CN" altLang="en-US" sz="1600" dirty="0">
                <a:latin typeface="Microsoft YaHei" panose="020B0503020204020204" pitchFamily="34" charset="-122"/>
                <a:ea typeface="Microsoft YaHei" panose="020B0503020204020204" pitchFamily="34" charset="-122"/>
              </a:rPr>
              <a:t>及大</a:t>
            </a:r>
            <a:r>
              <a:rPr kumimoji="1" lang="en-US" altLang="zh-CN" sz="1600" dirty="0">
                <a:latin typeface="Microsoft YaHei" panose="020B0503020204020204" pitchFamily="34" charset="-122"/>
                <a:ea typeface="Microsoft YaHei" panose="020B0503020204020204" pitchFamily="34" charset="-122"/>
              </a:rPr>
              <a:t>BD</a:t>
            </a:r>
            <a:r>
              <a:rPr kumimoji="1" lang="zh-CN" altLang="en-US" sz="1600" dirty="0">
                <a:latin typeface="Microsoft YaHei" panose="020B0503020204020204" pitchFamily="34" charset="-122"/>
                <a:ea typeface="Microsoft YaHei" panose="020B0503020204020204" pitchFamily="34" charset="-122"/>
              </a:rPr>
              <a:t>门店拜访效率提升：</a:t>
            </a:r>
          </a:p>
        </p:txBody>
      </p:sp>
      <p:sp>
        <p:nvSpPr>
          <p:cNvPr id="7" name="文本框 6">
            <a:extLst>
              <a:ext uri="{FF2B5EF4-FFF2-40B4-BE49-F238E27FC236}">
                <a16:creationId xmlns:a16="http://schemas.microsoft.com/office/drawing/2014/main" id="{8394CAD5-668C-8C4C-A002-5774148C9586}"/>
              </a:ext>
            </a:extLst>
          </p:cNvPr>
          <p:cNvSpPr txBox="1"/>
          <p:nvPr/>
        </p:nvSpPr>
        <p:spPr>
          <a:xfrm>
            <a:off x="5422778" y="1365593"/>
            <a:ext cx="6491652" cy="1631216"/>
          </a:xfrm>
          <a:prstGeom prst="rect">
            <a:avLst/>
          </a:prstGeom>
          <a:noFill/>
        </p:spPr>
        <p:txBody>
          <a:bodyPr wrap="square" rtlCol="0">
            <a:spAutoFit/>
          </a:bodyPr>
          <a:lstStyle/>
          <a:p>
            <a:r>
              <a:rPr kumimoji="1" lang="zh-CN" altLang="en-US" sz="1600" dirty="0">
                <a:latin typeface="Microsoft YaHei" panose="020B0503020204020204" pitchFamily="34" charset="-122"/>
                <a:ea typeface="Microsoft YaHei" panose="020B0503020204020204" pitchFamily="34" charset="-122"/>
              </a:rPr>
              <a:t>总共采取五个措施：</a:t>
            </a:r>
            <a:endParaRPr kumimoji="1" lang="en-US" altLang="zh-CN" sz="1600"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1</a:t>
            </a:r>
            <a:r>
              <a:rPr kumimoji="1" lang="zh-CN" altLang="en-US" sz="1400" dirty="0">
                <a:latin typeface="Microsoft YaHei" panose="020B0503020204020204" pitchFamily="34" charset="-122"/>
                <a:ea typeface="Microsoft YaHei" panose="020B0503020204020204" pitchFamily="34" charset="-122"/>
              </a:rPr>
              <a:t>、</a:t>
            </a:r>
            <a:r>
              <a:rPr kumimoji="1" lang="en-US" altLang="zh-CN" sz="1400" dirty="0">
                <a:latin typeface="Microsoft YaHei" panose="020B0503020204020204" pitchFamily="34" charset="-122"/>
                <a:ea typeface="Microsoft YaHei" panose="020B0503020204020204" pitchFamily="34" charset="-122"/>
              </a:rPr>
              <a:t>10</a:t>
            </a:r>
            <a:r>
              <a:rPr kumimoji="1" lang="zh-CN" altLang="en-US" sz="1400" dirty="0">
                <a:latin typeface="Microsoft YaHei" panose="020B0503020204020204" pitchFamily="34" charset="-122"/>
                <a:ea typeface="Microsoft YaHei" panose="020B0503020204020204" pitchFamily="34" charset="-122"/>
              </a:rPr>
              <a:t>点首店签到，</a:t>
            </a:r>
            <a:r>
              <a:rPr kumimoji="1" lang="zh-CN" altLang="en-US" sz="1400" dirty="0">
                <a:solidFill>
                  <a:srgbClr val="FF0000"/>
                </a:solidFill>
                <a:latin typeface="Microsoft YaHei" panose="020B0503020204020204" pitchFamily="34" charset="-122"/>
                <a:ea typeface="Microsoft YaHei" panose="020B0503020204020204" pitchFamily="34" charset="-122"/>
              </a:rPr>
              <a:t>统一要求所有人一天开始拜访的时间</a:t>
            </a:r>
            <a:r>
              <a:rPr kumimoji="1" lang="zh-CN" altLang="en-US" sz="1400" dirty="0">
                <a:latin typeface="Microsoft YaHei" panose="020B0503020204020204" pitchFamily="34" charset="-122"/>
                <a:ea typeface="Microsoft YaHei" panose="020B0503020204020204" pitchFamily="34" charset="-122"/>
              </a:rPr>
              <a:t>；</a:t>
            </a:r>
            <a:endParaRPr kumimoji="1" lang="en-US" altLang="zh-CN" sz="1400"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2</a:t>
            </a:r>
            <a:r>
              <a:rPr kumimoji="1" lang="zh-CN" altLang="en-US" sz="1400" dirty="0">
                <a:latin typeface="Microsoft YaHei" panose="020B0503020204020204" pitchFamily="34" charset="-122"/>
                <a:ea typeface="Microsoft YaHei" panose="020B0503020204020204" pitchFamily="34" charset="-122"/>
              </a:rPr>
              <a:t>、在店随机质检，</a:t>
            </a:r>
            <a:r>
              <a:rPr kumimoji="1" lang="zh-CN" altLang="en-US" sz="1400" dirty="0">
                <a:solidFill>
                  <a:srgbClr val="FF0000"/>
                </a:solidFill>
                <a:latin typeface="Microsoft YaHei" panose="020B0503020204020204" pitchFamily="34" charset="-122"/>
                <a:ea typeface="Microsoft YaHei" panose="020B0503020204020204" pitchFamily="34" charset="-122"/>
              </a:rPr>
              <a:t>提升在店时长，有效拜访</a:t>
            </a:r>
            <a:r>
              <a:rPr kumimoji="1" lang="zh-CN" altLang="en-US" sz="1400" dirty="0">
                <a:latin typeface="Microsoft YaHei" panose="020B0503020204020204" pitchFamily="34" charset="-122"/>
                <a:ea typeface="Microsoft YaHei" panose="020B0503020204020204" pitchFamily="34" charset="-122"/>
              </a:rPr>
              <a:t>；</a:t>
            </a:r>
            <a:endParaRPr kumimoji="1" lang="en-US" altLang="zh-CN" sz="1400"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3</a:t>
            </a:r>
            <a:r>
              <a:rPr kumimoji="1" lang="zh-CN" altLang="en-US" sz="1400" dirty="0">
                <a:latin typeface="Microsoft YaHei" panose="020B0503020204020204" pitchFamily="34" charset="-122"/>
                <a:ea typeface="Microsoft YaHei" panose="020B0503020204020204" pitchFamily="34" charset="-122"/>
              </a:rPr>
              <a:t>、</a:t>
            </a:r>
            <a:r>
              <a:rPr kumimoji="1" lang="en-US" altLang="zh-CN" sz="1400" dirty="0">
                <a:latin typeface="Microsoft YaHei" panose="020B0503020204020204" pitchFamily="34" charset="-122"/>
                <a:ea typeface="Microsoft YaHei" panose="020B0503020204020204" pitchFamily="34" charset="-122"/>
              </a:rPr>
              <a:t>18</a:t>
            </a:r>
            <a:r>
              <a:rPr kumimoji="1" lang="zh-CN" altLang="en-US" sz="1400" dirty="0">
                <a:latin typeface="Microsoft YaHei" panose="020B0503020204020204" pitchFamily="34" charset="-122"/>
                <a:ea typeface="Microsoft YaHei" panose="020B0503020204020204" pitchFamily="34" charset="-122"/>
              </a:rPr>
              <a:t>点离店签退，</a:t>
            </a:r>
            <a:r>
              <a:rPr kumimoji="1" lang="zh-CN" altLang="en-US" sz="1400" dirty="0">
                <a:solidFill>
                  <a:srgbClr val="FF0000"/>
                </a:solidFill>
                <a:latin typeface="Microsoft YaHei" panose="020B0503020204020204" pitchFamily="34" charset="-122"/>
                <a:ea typeface="Microsoft YaHei" panose="020B0503020204020204" pitchFamily="34" charset="-122"/>
              </a:rPr>
              <a:t>统一要求所有人一天结束拜访的时间</a:t>
            </a:r>
            <a:r>
              <a:rPr kumimoji="1" lang="zh-CN" altLang="en-US" sz="1400" dirty="0">
                <a:latin typeface="Microsoft YaHei" panose="020B0503020204020204" pitchFamily="34" charset="-122"/>
                <a:ea typeface="Microsoft YaHei" panose="020B0503020204020204" pitchFamily="34" charset="-122"/>
              </a:rPr>
              <a:t>；</a:t>
            </a:r>
            <a:endParaRPr kumimoji="1" lang="en-US" altLang="zh-CN" sz="1400"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4</a:t>
            </a:r>
            <a:r>
              <a:rPr kumimoji="1" lang="zh-CN" altLang="en-US" sz="1400" dirty="0">
                <a:latin typeface="Microsoft YaHei" panose="020B0503020204020204" pitchFamily="34" charset="-122"/>
                <a:ea typeface="Microsoft YaHei" panose="020B0503020204020204" pitchFamily="34" charset="-122"/>
              </a:rPr>
              <a:t>、在所有的门店拜访时要求签到距离要在</a:t>
            </a:r>
            <a:r>
              <a:rPr kumimoji="1" lang="en-US" altLang="zh-CN" sz="1400" dirty="0">
                <a:latin typeface="Microsoft YaHei" panose="020B0503020204020204" pitchFamily="34" charset="-122"/>
                <a:ea typeface="Microsoft YaHei" panose="020B0503020204020204" pitchFamily="34" charset="-122"/>
              </a:rPr>
              <a:t>100m</a:t>
            </a:r>
            <a:r>
              <a:rPr kumimoji="1" lang="zh-CN" altLang="en-US" sz="1400" dirty="0">
                <a:latin typeface="Microsoft YaHei" panose="020B0503020204020204" pitchFamily="34" charset="-122"/>
                <a:ea typeface="Microsoft YaHei" panose="020B0503020204020204" pitchFamily="34" charset="-122"/>
              </a:rPr>
              <a:t>以内，</a:t>
            </a:r>
            <a:r>
              <a:rPr kumimoji="1" lang="zh-CN" altLang="en-US" sz="1400" dirty="0">
                <a:solidFill>
                  <a:srgbClr val="FF0000"/>
                </a:solidFill>
                <a:latin typeface="Microsoft YaHei" panose="020B0503020204020204" pitchFamily="34" charset="-122"/>
                <a:ea typeface="Microsoft YaHei" panose="020B0503020204020204" pitchFamily="34" charset="-122"/>
              </a:rPr>
              <a:t>提升拜访位置精准</a:t>
            </a:r>
            <a:r>
              <a:rPr kumimoji="1" lang="zh-CN" altLang="en-US" sz="1400" dirty="0">
                <a:latin typeface="Microsoft YaHei" panose="020B0503020204020204" pitchFamily="34" charset="-122"/>
                <a:ea typeface="Microsoft YaHei" panose="020B0503020204020204" pitchFamily="34" charset="-122"/>
              </a:rPr>
              <a:t>；</a:t>
            </a:r>
            <a:endParaRPr kumimoji="1" lang="en-US" altLang="zh-CN" sz="1400" dirty="0">
              <a:latin typeface="Microsoft YaHei" panose="020B0503020204020204" pitchFamily="34" charset="-122"/>
              <a:ea typeface="Microsoft YaHei" panose="020B0503020204020204" pitchFamily="34" charset="-122"/>
            </a:endParaRPr>
          </a:p>
          <a:p>
            <a:r>
              <a:rPr kumimoji="1" lang="en-US" altLang="zh-CN" sz="1400" dirty="0">
                <a:latin typeface="Microsoft YaHei" panose="020B0503020204020204" pitchFamily="34" charset="-122"/>
                <a:ea typeface="Microsoft YaHei" panose="020B0503020204020204" pitchFamily="34" charset="-122"/>
              </a:rPr>
              <a:t>5</a:t>
            </a:r>
            <a:r>
              <a:rPr kumimoji="1" lang="zh-CN" altLang="en-US" sz="1400" dirty="0">
                <a:latin typeface="Microsoft YaHei" panose="020B0503020204020204" pitchFamily="34" charset="-122"/>
                <a:ea typeface="Microsoft YaHei" panose="020B0503020204020204" pitchFamily="34" charset="-122"/>
              </a:rPr>
              <a:t>、由总部统一圈定一批门店通过任务下发</a:t>
            </a:r>
            <a:r>
              <a:rPr kumimoji="1" lang="en-US" altLang="zh-CN" sz="1400" dirty="0">
                <a:latin typeface="Microsoft YaHei" panose="020B0503020204020204" pitchFamily="34" charset="-122"/>
                <a:ea typeface="Microsoft YaHei" panose="020B0503020204020204" pitchFamily="34" charset="-122"/>
              </a:rPr>
              <a:t>BD</a:t>
            </a:r>
            <a:r>
              <a:rPr kumimoji="1" lang="zh-CN" altLang="en-US" sz="1400" dirty="0">
                <a:latin typeface="Microsoft YaHei" panose="020B0503020204020204" pitchFamily="34" charset="-122"/>
                <a:ea typeface="Microsoft YaHei" panose="020B0503020204020204" pitchFamily="34" charset="-122"/>
              </a:rPr>
              <a:t>进行拜访，圈选是基于对门店数据的分析结果，</a:t>
            </a:r>
            <a:r>
              <a:rPr kumimoji="1" lang="zh-CN" altLang="en-US" sz="1400" dirty="0">
                <a:solidFill>
                  <a:srgbClr val="FF0000"/>
                </a:solidFill>
                <a:latin typeface="Microsoft YaHei" panose="020B0503020204020204" pitchFamily="34" charset="-122"/>
                <a:ea typeface="Microsoft YaHei" panose="020B0503020204020204" pitchFamily="34" charset="-122"/>
              </a:rPr>
              <a:t>提升拜访的精准性</a:t>
            </a:r>
            <a:r>
              <a:rPr kumimoji="1" lang="zh-CN" altLang="en-US" sz="1400" dirty="0">
                <a:latin typeface="Microsoft YaHei" panose="020B0503020204020204" pitchFamily="34" charset="-122"/>
                <a:ea typeface="Microsoft YaHei" panose="020B0503020204020204" pitchFamily="34" charset="-122"/>
              </a:rPr>
              <a:t>；</a:t>
            </a:r>
          </a:p>
        </p:txBody>
      </p:sp>
      <p:pic>
        <p:nvPicPr>
          <p:cNvPr id="3" name="图片 2">
            <a:extLst>
              <a:ext uri="{FF2B5EF4-FFF2-40B4-BE49-F238E27FC236}">
                <a16:creationId xmlns:a16="http://schemas.microsoft.com/office/drawing/2014/main" id="{299A9D21-9BEE-E44F-A41C-728270012365}"/>
              </a:ext>
            </a:extLst>
          </p:cNvPr>
          <p:cNvPicPr>
            <a:picLocks noChangeAspect="1"/>
          </p:cNvPicPr>
          <p:nvPr/>
        </p:nvPicPr>
        <p:blipFill>
          <a:blip r:embed="rId7"/>
          <a:stretch>
            <a:fillRect/>
          </a:stretch>
        </p:blipFill>
        <p:spPr>
          <a:xfrm>
            <a:off x="612742" y="1744134"/>
            <a:ext cx="4495800" cy="2235200"/>
          </a:xfrm>
          <a:prstGeom prst="rect">
            <a:avLst/>
          </a:prstGeom>
        </p:spPr>
      </p:pic>
      <p:pic>
        <p:nvPicPr>
          <p:cNvPr id="5" name="图片 4">
            <a:extLst>
              <a:ext uri="{FF2B5EF4-FFF2-40B4-BE49-F238E27FC236}">
                <a16:creationId xmlns:a16="http://schemas.microsoft.com/office/drawing/2014/main" id="{A274B9BF-7341-FB40-AF23-E773BBBC0D95}"/>
              </a:ext>
            </a:extLst>
          </p:cNvPr>
          <p:cNvPicPr>
            <a:picLocks noChangeAspect="1"/>
          </p:cNvPicPr>
          <p:nvPr/>
        </p:nvPicPr>
        <p:blipFill>
          <a:blip r:embed="rId8"/>
          <a:stretch>
            <a:fillRect/>
          </a:stretch>
        </p:blipFill>
        <p:spPr>
          <a:xfrm>
            <a:off x="5497416" y="3543663"/>
            <a:ext cx="4638402" cy="3092268"/>
          </a:xfrm>
          <a:prstGeom prst="rect">
            <a:avLst/>
          </a:prstGeom>
        </p:spPr>
      </p:pic>
      <p:sp>
        <p:nvSpPr>
          <p:cNvPr id="9" name="文本框 8">
            <a:extLst>
              <a:ext uri="{FF2B5EF4-FFF2-40B4-BE49-F238E27FC236}">
                <a16:creationId xmlns:a16="http://schemas.microsoft.com/office/drawing/2014/main" id="{B48DE44B-600B-2B44-9013-F24E8E21B4E0}"/>
              </a:ext>
            </a:extLst>
          </p:cNvPr>
          <p:cNvSpPr txBox="1"/>
          <p:nvPr/>
        </p:nvSpPr>
        <p:spPr>
          <a:xfrm>
            <a:off x="5422778" y="3174331"/>
            <a:ext cx="2441694"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圈定门店拜访占比情况：</a:t>
            </a:r>
          </a:p>
        </p:txBody>
      </p:sp>
    </p:spTree>
    <p:extLst>
      <p:ext uri="{BB962C8B-B14F-4D97-AF65-F5344CB8AC3E}">
        <p14:creationId xmlns:p14="http://schemas.microsoft.com/office/powerpoint/2010/main" val="868911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-BD</a:t>
            </a:r>
            <a:r>
              <a:rPr lang="zh-CN" altLang="en-US" sz="2400" dirty="0">
                <a:solidFill>
                  <a:srgbClr val="FF0000"/>
                </a:solidFill>
                <a:latin typeface="Microsoft YaHei" charset="-122"/>
                <a:ea typeface="Microsoft YaHei" charset="-122"/>
              </a:rPr>
              <a:t>及大</a:t>
            </a:r>
            <a:r>
              <a:rPr lang="en-US" altLang="zh-CN" sz="2400" dirty="0">
                <a:solidFill>
                  <a:srgbClr val="FF0000"/>
                </a:solidFill>
                <a:latin typeface="Microsoft YaHei" charset="-122"/>
                <a:ea typeface="Microsoft YaHei" charset="-122"/>
              </a:rPr>
              <a:t>BD</a:t>
            </a:r>
            <a:r>
              <a:rPr lang="zh-CN" altLang="en-US" sz="2400" dirty="0">
                <a:solidFill>
                  <a:srgbClr val="FF0000"/>
                </a:solidFill>
                <a:latin typeface="Microsoft YaHei" charset="-122"/>
                <a:ea typeface="Microsoft YaHei" charset="-122"/>
              </a:rPr>
              <a:t>业务</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业务数据</a:t>
            </a:r>
          </a:p>
        </p:txBody>
      </p:sp>
      <p:sp>
        <p:nvSpPr>
          <p:cNvPr id="9" name="文本框 8">
            <a:extLst>
              <a:ext uri="{FF2B5EF4-FFF2-40B4-BE49-F238E27FC236}">
                <a16:creationId xmlns:a16="http://schemas.microsoft.com/office/drawing/2014/main" id="{91660A89-9700-9F40-9BF7-95D394A4ADA3}"/>
              </a:ext>
            </a:extLst>
          </p:cNvPr>
          <p:cNvSpPr txBox="1"/>
          <p:nvPr/>
        </p:nvSpPr>
        <p:spPr>
          <a:xfrm>
            <a:off x="387084" y="798258"/>
            <a:ext cx="2191626"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首店</a:t>
            </a:r>
            <a:r>
              <a:rPr kumimoji="1" lang="en-US" altLang="zh-CN" sz="1400" dirty="0">
                <a:latin typeface="Microsoft YaHei" panose="020B0503020204020204" pitchFamily="34" charset="-122"/>
                <a:ea typeface="Microsoft YaHei" panose="020B0503020204020204" pitchFamily="34" charset="-122"/>
              </a:rPr>
              <a:t>10</a:t>
            </a:r>
            <a:r>
              <a:rPr kumimoji="1" lang="zh-CN" altLang="en-US" sz="1400" dirty="0">
                <a:latin typeface="Microsoft YaHei" panose="020B0503020204020204" pitchFamily="34" charset="-122"/>
                <a:ea typeface="Microsoft YaHei" panose="020B0503020204020204" pitchFamily="34" charset="-122"/>
              </a:rPr>
              <a:t>点签到占比数据：</a:t>
            </a:r>
          </a:p>
        </p:txBody>
      </p:sp>
      <p:sp>
        <p:nvSpPr>
          <p:cNvPr id="10" name="文本框 9">
            <a:extLst>
              <a:ext uri="{FF2B5EF4-FFF2-40B4-BE49-F238E27FC236}">
                <a16:creationId xmlns:a16="http://schemas.microsoft.com/office/drawing/2014/main" id="{29D808CA-261E-8C48-8AC2-2767D33D635C}"/>
              </a:ext>
            </a:extLst>
          </p:cNvPr>
          <p:cNvSpPr txBox="1"/>
          <p:nvPr/>
        </p:nvSpPr>
        <p:spPr>
          <a:xfrm>
            <a:off x="5813051" y="798258"/>
            <a:ext cx="2191626"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末店</a:t>
            </a:r>
            <a:r>
              <a:rPr kumimoji="1" lang="en-US" altLang="zh-CN" sz="1400" dirty="0">
                <a:latin typeface="Microsoft YaHei" panose="020B0503020204020204" pitchFamily="34" charset="-122"/>
                <a:ea typeface="Microsoft YaHei" panose="020B0503020204020204" pitchFamily="34" charset="-122"/>
              </a:rPr>
              <a:t>18</a:t>
            </a:r>
            <a:r>
              <a:rPr kumimoji="1" lang="zh-CN" altLang="en-US" sz="1400" dirty="0">
                <a:latin typeface="Microsoft YaHei" panose="020B0503020204020204" pitchFamily="34" charset="-122"/>
                <a:ea typeface="Microsoft YaHei" panose="020B0503020204020204" pitchFamily="34" charset="-122"/>
              </a:rPr>
              <a:t>点签退占比数据：</a:t>
            </a:r>
          </a:p>
        </p:txBody>
      </p:sp>
      <p:sp>
        <p:nvSpPr>
          <p:cNvPr id="11" name="文本框 10">
            <a:extLst>
              <a:ext uri="{FF2B5EF4-FFF2-40B4-BE49-F238E27FC236}">
                <a16:creationId xmlns:a16="http://schemas.microsoft.com/office/drawing/2014/main" id="{60EA75FC-6491-0247-AE8F-EC1A8F854CD7}"/>
              </a:ext>
            </a:extLst>
          </p:cNvPr>
          <p:cNvSpPr txBox="1"/>
          <p:nvPr/>
        </p:nvSpPr>
        <p:spPr>
          <a:xfrm>
            <a:off x="5813929" y="3725165"/>
            <a:ext cx="2159566"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进店签到距离占比数据：</a:t>
            </a:r>
          </a:p>
        </p:txBody>
      </p:sp>
      <p:pic>
        <p:nvPicPr>
          <p:cNvPr id="3" name="图片 2">
            <a:extLst>
              <a:ext uri="{FF2B5EF4-FFF2-40B4-BE49-F238E27FC236}">
                <a16:creationId xmlns:a16="http://schemas.microsoft.com/office/drawing/2014/main" id="{585CAB1B-9777-AA41-B15F-0B455A3A9AA9}"/>
              </a:ext>
            </a:extLst>
          </p:cNvPr>
          <p:cNvPicPr>
            <a:picLocks noChangeAspect="1"/>
          </p:cNvPicPr>
          <p:nvPr/>
        </p:nvPicPr>
        <p:blipFill>
          <a:blip r:embed="rId7"/>
          <a:stretch>
            <a:fillRect/>
          </a:stretch>
        </p:blipFill>
        <p:spPr>
          <a:xfrm>
            <a:off x="467360" y="1058901"/>
            <a:ext cx="4660820" cy="2566273"/>
          </a:xfrm>
          <a:prstGeom prst="rect">
            <a:avLst/>
          </a:prstGeom>
        </p:spPr>
      </p:pic>
      <p:pic>
        <p:nvPicPr>
          <p:cNvPr id="12" name="图片 11">
            <a:extLst>
              <a:ext uri="{FF2B5EF4-FFF2-40B4-BE49-F238E27FC236}">
                <a16:creationId xmlns:a16="http://schemas.microsoft.com/office/drawing/2014/main" id="{96582C35-58D6-8F43-B0CE-182A6514E6C7}"/>
              </a:ext>
            </a:extLst>
          </p:cNvPr>
          <p:cNvPicPr>
            <a:picLocks noChangeAspect="1"/>
          </p:cNvPicPr>
          <p:nvPr/>
        </p:nvPicPr>
        <p:blipFill>
          <a:blip r:embed="rId8"/>
          <a:stretch>
            <a:fillRect/>
          </a:stretch>
        </p:blipFill>
        <p:spPr>
          <a:xfrm>
            <a:off x="5908199" y="1084673"/>
            <a:ext cx="4584714" cy="2540501"/>
          </a:xfrm>
          <a:prstGeom prst="rect">
            <a:avLst/>
          </a:prstGeom>
        </p:spPr>
      </p:pic>
      <p:sp>
        <p:nvSpPr>
          <p:cNvPr id="17" name="文本框 16">
            <a:extLst>
              <a:ext uri="{FF2B5EF4-FFF2-40B4-BE49-F238E27FC236}">
                <a16:creationId xmlns:a16="http://schemas.microsoft.com/office/drawing/2014/main" id="{01AD4D10-05B2-9741-9785-AC1F9B5707A6}"/>
              </a:ext>
            </a:extLst>
          </p:cNvPr>
          <p:cNvSpPr txBox="1"/>
          <p:nvPr/>
        </p:nvSpPr>
        <p:spPr>
          <a:xfrm>
            <a:off x="467360" y="3725165"/>
            <a:ext cx="1800493"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在店质检结果数据：</a:t>
            </a:r>
          </a:p>
        </p:txBody>
      </p:sp>
      <p:pic>
        <p:nvPicPr>
          <p:cNvPr id="2" name="图片 1">
            <a:extLst>
              <a:ext uri="{FF2B5EF4-FFF2-40B4-BE49-F238E27FC236}">
                <a16:creationId xmlns:a16="http://schemas.microsoft.com/office/drawing/2014/main" id="{0780F593-E46E-3242-B643-621466E23B4F}"/>
              </a:ext>
            </a:extLst>
          </p:cNvPr>
          <p:cNvPicPr>
            <a:picLocks noChangeAspect="1"/>
          </p:cNvPicPr>
          <p:nvPr/>
        </p:nvPicPr>
        <p:blipFill>
          <a:blip r:embed="rId9"/>
          <a:stretch>
            <a:fillRect/>
          </a:stretch>
        </p:blipFill>
        <p:spPr>
          <a:xfrm>
            <a:off x="467361" y="4024086"/>
            <a:ext cx="4660820" cy="2721019"/>
          </a:xfrm>
          <a:prstGeom prst="rect">
            <a:avLst/>
          </a:prstGeom>
        </p:spPr>
      </p:pic>
      <p:pic>
        <p:nvPicPr>
          <p:cNvPr id="4" name="图片 3">
            <a:extLst>
              <a:ext uri="{FF2B5EF4-FFF2-40B4-BE49-F238E27FC236}">
                <a16:creationId xmlns:a16="http://schemas.microsoft.com/office/drawing/2014/main" id="{6B1EB9BD-A749-2E49-81BA-5E37AEE37E12}"/>
              </a:ext>
            </a:extLst>
          </p:cNvPr>
          <p:cNvPicPr>
            <a:picLocks noChangeAspect="1"/>
          </p:cNvPicPr>
          <p:nvPr/>
        </p:nvPicPr>
        <p:blipFill>
          <a:blip r:embed="rId10"/>
          <a:stretch>
            <a:fillRect/>
          </a:stretch>
        </p:blipFill>
        <p:spPr>
          <a:xfrm>
            <a:off x="5908200" y="3999281"/>
            <a:ext cx="4584714" cy="2745824"/>
          </a:xfrm>
          <a:prstGeom prst="rect">
            <a:avLst/>
          </a:prstGeom>
        </p:spPr>
      </p:pic>
    </p:spTree>
    <p:extLst>
      <p:ext uri="{BB962C8B-B14F-4D97-AF65-F5344CB8AC3E}">
        <p14:creationId xmlns:p14="http://schemas.microsoft.com/office/powerpoint/2010/main" val="304163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FD3B837-A2AE-EB43-82A8-DA8203B0ECB8}"/>
              </a:ext>
            </a:extLst>
          </p:cNvPr>
          <p:cNvPicPr>
            <a:picLocks noChangeAspect="1"/>
          </p:cNvPicPr>
          <p:nvPr/>
        </p:nvPicPr>
        <p:blipFill>
          <a:blip r:embed="rId2"/>
          <a:stretch>
            <a:fillRect/>
          </a:stretch>
        </p:blipFill>
        <p:spPr>
          <a:xfrm>
            <a:off x="10070592" y="313267"/>
            <a:ext cx="1005840" cy="236220"/>
          </a:xfrm>
          <a:prstGeom prst="rect">
            <a:avLst/>
          </a:prstGeom>
        </p:spPr>
      </p:pic>
      <p:pic>
        <p:nvPicPr>
          <p:cNvPr id="10" name="图片 9">
            <a:extLst>
              <a:ext uri="{FF2B5EF4-FFF2-40B4-BE49-F238E27FC236}">
                <a16:creationId xmlns:a16="http://schemas.microsoft.com/office/drawing/2014/main" id="{0BFC2C0C-F871-2545-BD84-D6E9E6E33EFC}"/>
              </a:ext>
            </a:extLst>
          </p:cNvPr>
          <p:cNvPicPr>
            <a:picLocks noChangeAspect="1"/>
          </p:cNvPicPr>
          <p:nvPr/>
        </p:nvPicPr>
        <p:blipFill>
          <a:blip r:embed="rId3"/>
          <a:stretch>
            <a:fillRect/>
          </a:stretch>
        </p:blipFill>
        <p:spPr>
          <a:xfrm>
            <a:off x="11148894" y="403945"/>
            <a:ext cx="869369" cy="125476"/>
          </a:xfrm>
          <a:prstGeom prst="rect">
            <a:avLst/>
          </a:prstGeom>
        </p:spPr>
      </p:pic>
      <p:pic>
        <p:nvPicPr>
          <p:cNvPr id="11" name="图片 10">
            <a:extLst>
              <a:ext uri="{FF2B5EF4-FFF2-40B4-BE49-F238E27FC236}">
                <a16:creationId xmlns:a16="http://schemas.microsoft.com/office/drawing/2014/main" id="{F32E60D2-4780-D045-9F5B-1F9F08F784B0}"/>
              </a:ext>
            </a:extLst>
          </p:cNvPr>
          <p:cNvPicPr>
            <a:picLocks noChangeAspect="1"/>
          </p:cNvPicPr>
          <p:nvPr/>
        </p:nvPicPr>
        <p:blipFill>
          <a:blip r:embed="rId4"/>
          <a:stretch>
            <a:fillRect/>
          </a:stretch>
        </p:blipFill>
        <p:spPr>
          <a:xfrm>
            <a:off x="10034016" y="322008"/>
            <a:ext cx="203605" cy="254507"/>
          </a:xfrm>
          <a:prstGeom prst="rect">
            <a:avLst/>
          </a:prstGeom>
        </p:spPr>
      </p:pic>
      <p:pic>
        <p:nvPicPr>
          <p:cNvPr id="12" name="图片 11">
            <a:extLst>
              <a:ext uri="{FF2B5EF4-FFF2-40B4-BE49-F238E27FC236}">
                <a16:creationId xmlns:a16="http://schemas.microsoft.com/office/drawing/2014/main" id="{7BDE9433-EC09-D94B-9E54-39DCC3F99727}"/>
              </a:ext>
            </a:extLst>
          </p:cNvPr>
          <p:cNvPicPr>
            <a:picLocks noChangeAspect="1"/>
          </p:cNvPicPr>
          <p:nvPr/>
        </p:nvPicPr>
        <p:blipFill>
          <a:blip r:embed="rId5"/>
          <a:stretch>
            <a:fillRect/>
          </a:stretch>
        </p:blipFill>
        <p:spPr>
          <a:xfrm>
            <a:off x="0" y="736166"/>
            <a:ext cx="12192000" cy="9236"/>
          </a:xfrm>
          <a:prstGeom prst="rect">
            <a:avLst/>
          </a:prstGeom>
        </p:spPr>
      </p:pic>
      <p:sp>
        <p:nvSpPr>
          <p:cNvPr id="13" name="TextBox 3">
            <a:extLst>
              <a:ext uri="{FF2B5EF4-FFF2-40B4-BE49-F238E27FC236}">
                <a16:creationId xmlns:a16="http://schemas.microsoft.com/office/drawing/2014/main" id="{B68F75D4-B0EE-B94D-90ED-F6FBBEA9D280}"/>
              </a:ext>
            </a:extLst>
          </p:cNvPr>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-B</a:t>
            </a:r>
            <a:r>
              <a:rPr lang="zh-CN" altLang="en-US" sz="2400" dirty="0">
                <a:solidFill>
                  <a:srgbClr val="FF0000"/>
                </a:solidFill>
                <a:latin typeface="Microsoft YaHei" charset="-122"/>
                <a:ea typeface="Microsoft YaHei" charset="-122"/>
              </a:rPr>
              <a:t>类品牌渠道控区模型</a:t>
            </a:r>
          </a:p>
        </p:txBody>
      </p:sp>
      <p:pic>
        <p:nvPicPr>
          <p:cNvPr id="3" name="图片 2">
            <a:extLst>
              <a:ext uri="{FF2B5EF4-FFF2-40B4-BE49-F238E27FC236}">
                <a16:creationId xmlns:a16="http://schemas.microsoft.com/office/drawing/2014/main" id="{D354F447-88A4-0C40-8763-29338D331B76}"/>
              </a:ext>
            </a:extLst>
          </p:cNvPr>
          <p:cNvPicPr>
            <a:picLocks noChangeAspect="1"/>
          </p:cNvPicPr>
          <p:nvPr/>
        </p:nvPicPr>
        <p:blipFill>
          <a:blip r:embed="rId6"/>
          <a:stretch>
            <a:fillRect/>
          </a:stretch>
        </p:blipFill>
        <p:spPr>
          <a:xfrm>
            <a:off x="572877" y="1635227"/>
            <a:ext cx="6616700" cy="3060700"/>
          </a:xfrm>
          <a:prstGeom prst="rect">
            <a:avLst/>
          </a:prstGeom>
        </p:spPr>
      </p:pic>
      <p:sp>
        <p:nvSpPr>
          <p:cNvPr id="4" name="文本框 3">
            <a:extLst>
              <a:ext uri="{FF2B5EF4-FFF2-40B4-BE49-F238E27FC236}">
                <a16:creationId xmlns:a16="http://schemas.microsoft.com/office/drawing/2014/main" id="{8021442D-2FEC-F34B-A87C-BC9D41883256}"/>
              </a:ext>
            </a:extLst>
          </p:cNvPr>
          <p:cNvSpPr txBox="1"/>
          <p:nvPr/>
        </p:nvSpPr>
        <p:spPr>
          <a:xfrm>
            <a:off x="572877" y="1037038"/>
            <a:ext cx="3544560"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B</a:t>
            </a:r>
            <a:r>
              <a:rPr kumimoji="1" lang="zh-CN" altLang="en-US" dirty="0">
                <a:latin typeface="Microsoft YaHei" panose="020B0503020204020204" pitchFamily="34" charset="-122"/>
                <a:ea typeface="Microsoft YaHei" panose="020B0503020204020204" pitchFamily="34" charset="-122"/>
              </a:rPr>
              <a:t>类品牌渠道控区业务核心流程：</a:t>
            </a:r>
          </a:p>
        </p:txBody>
      </p:sp>
      <p:sp>
        <p:nvSpPr>
          <p:cNvPr id="7" name="椭圆 6">
            <a:extLst>
              <a:ext uri="{FF2B5EF4-FFF2-40B4-BE49-F238E27FC236}">
                <a16:creationId xmlns:a16="http://schemas.microsoft.com/office/drawing/2014/main" id="{743D77E0-8D15-AF42-8970-74F8A7D487BA}"/>
              </a:ext>
            </a:extLst>
          </p:cNvPr>
          <p:cNvSpPr/>
          <p:nvPr/>
        </p:nvSpPr>
        <p:spPr>
          <a:xfrm>
            <a:off x="9455743" y="206733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商品维度</a:t>
            </a:r>
          </a:p>
        </p:txBody>
      </p:sp>
      <p:sp>
        <p:nvSpPr>
          <p:cNvPr id="15" name="椭圆 14">
            <a:extLst>
              <a:ext uri="{FF2B5EF4-FFF2-40B4-BE49-F238E27FC236}">
                <a16:creationId xmlns:a16="http://schemas.microsoft.com/office/drawing/2014/main" id="{1611E92A-AAEE-C84D-B744-D0C5B8AB79AD}"/>
              </a:ext>
            </a:extLst>
          </p:cNvPr>
          <p:cNvSpPr/>
          <p:nvPr/>
        </p:nvSpPr>
        <p:spPr>
          <a:xfrm>
            <a:off x="8945535" y="2928730"/>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门店范围</a:t>
            </a:r>
          </a:p>
        </p:txBody>
      </p:sp>
      <p:sp>
        <p:nvSpPr>
          <p:cNvPr id="16" name="椭圆 15">
            <a:extLst>
              <a:ext uri="{FF2B5EF4-FFF2-40B4-BE49-F238E27FC236}">
                <a16:creationId xmlns:a16="http://schemas.microsoft.com/office/drawing/2014/main" id="{C6CED648-9263-6548-80D8-38E09EC9032F}"/>
              </a:ext>
            </a:extLst>
          </p:cNvPr>
          <p:cNvSpPr/>
          <p:nvPr/>
        </p:nvSpPr>
        <p:spPr>
          <a:xfrm>
            <a:off x="9965951" y="2928730"/>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职能</a:t>
            </a:r>
          </a:p>
        </p:txBody>
      </p:sp>
      <p:sp>
        <p:nvSpPr>
          <p:cNvPr id="8" name="右箭头 7">
            <a:extLst>
              <a:ext uri="{FF2B5EF4-FFF2-40B4-BE49-F238E27FC236}">
                <a16:creationId xmlns:a16="http://schemas.microsoft.com/office/drawing/2014/main" id="{C986381F-1173-7348-A4D8-905607BB5296}"/>
              </a:ext>
            </a:extLst>
          </p:cNvPr>
          <p:cNvSpPr/>
          <p:nvPr/>
        </p:nvSpPr>
        <p:spPr>
          <a:xfrm>
            <a:off x="7832035" y="2981738"/>
            <a:ext cx="437322" cy="437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6028F064-C0FE-D54C-9941-0AFAC52F595D}"/>
              </a:ext>
            </a:extLst>
          </p:cNvPr>
          <p:cNvSpPr txBox="1"/>
          <p:nvPr/>
        </p:nvSpPr>
        <p:spPr>
          <a:xfrm>
            <a:off x="4762674" y="5337343"/>
            <a:ext cx="7800533" cy="1107996"/>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由上述三个维度组成一个模型的核心，每个维度可以支持粒度大小变化：</a:t>
            </a:r>
            <a:endParaRPr kumimoji="1" lang="en-US" altLang="zh-CN"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b="1" dirty="0">
                <a:latin typeface="Microsoft YaHei" panose="020B0503020204020204" pitchFamily="34" charset="-122"/>
                <a:ea typeface="Microsoft YaHei" panose="020B0503020204020204" pitchFamily="34" charset="-122"/>
              </a:rPr>
              <a:t>商品维度</a:t>
            </a:r>
            <a:r>
              <a:rPr kumimoji="1" lang="zh-CN" altLang="en-US" sz="1600" dirty="0">
                <a:latin typeface="Microsoft YaHei" panose="020B0503020204020204" pitchFamily="34" charset="-122"/>
                <a:ea typeface="Microsoft YaHei" panose="020B0503020204020204" pitchFamily="34" charset="-122"/>
              </a:rPr>
              <a:t>包括：品牌、子品牌、类目、商品；</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b="1" dirty="0">
                <a:latin typeface="Microsoft YaHei" panose="020B0503020204020204" pitchFamily="34" charset="-122"/>
                <a:ea typeface="Microsoft YaHei" panose="020B0503020204020204" pitchFamily="34" charset="-122"/>
              </a:rPr>
              <a:t>门店范围维度</a:t>
            </a:r>
            <a:r>
              <a:rPr kumimoji="1" lang="zh-CN" altLang="en-US" sz="1600" dirty="0">
                <a:latin typeface="Microsoft YaHei" panose="020B0503020204020204" pitchFamily="34" charset="-122"/>
                <a:ea typeface="Microsoft YaHei" panose="020B0503020204020204" pitchFamily="34" charset="-122"/>
              </a:rPr>
              <a:t>包括：区域、业务域、门店类型、门店分组、门店；</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600" b="1" dirty="0">
                <a:latin typeface="Microsoft YaHei" panose="020B0503020204020204" pitchFamily="34" charset="-122"/>
                <a:ea typeface="Microsoft YaHei" panose="020B0503020204020204" pitchFamily="34" charset="-122"/>
              </a:rPr>
              <a:t>职能维度</a:t>
            </a:r>
            <a:r>
              <a:rPr kumimoji="1" lang="zh-CN" altLang="en-US" sz="1600" dirty="0">
                <a:latin typeface="Microsoft YaHei" panose="020B0503020204020204" pitchFamily="34" charset="-122"/>
                <a:ea typeface="Microsoft YaHei" panose="020B0503020204020204" pitchFamily="34" charset="-122"/>
              </a:rPr>
              <a:t>包括：职能岗位、人；</a:t>
            </a:r>
          </a:p>
        </p:txBody>
      </p:sp>
    </p:spTree>
    <p:extLst>
      <p:ext uri="{BB962C8B-B14F-4D97-AF65-F5344CB8AC3E}">
        <p14:creationId xmlns:p14="http://schemas.microsoft.com/office/powerpoint/2010/main" val="2807671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10070592" y="313267"/>
            <a:ext cx="1005840" cy="236220"/>
          </a:xfrm>
          <a:prstGeom prst="rect">
            <a:avLst/>
          </a:prstGeom>
        </p:spPr>
      </p:pic>
      <p:pic>
        <p:nvPicPr>
          <p:cNvPr id="47" name="图片 46"/>
          <p:cNvPicPr>
            <a:picLocks noChangeAspect="1"/>
          </p:cNvPicPr>
          <p:nvPr/>
        </p:nvPicPr>
        <p:blipFill>
          <a:blip r:embed="rId3"/>
          <a:stretch>
            <a:fillRect/>
          </a:stretch>
        </p:blipFill>
        <p:spPr>
          <a:xfrm>
            <a:off x="11148894" y="403945"/>
            <a:ext cx="869369" cy="125476"/>
          </a:xfrm>
          <a:prstGeom prst="rect">
            <a:avLst/>
          </a:prstGeom>
        </p:spPr>
      </p:pic>
      <p:pic>
        <p:nvPicPr>
          <p:cNvPr id="48" name="图片 47"/>
          <p:cNvPicPr>
            <a:picLocks noChangeAspect="1"/>
          </p:cNvPicPr>
          <p:nvPr/>
        </p:nvPicPr>
        <p:blipFill>
          <a:blip r:embed="rId4"/>
          <a:stretch>
            <a:fillRect/>
          </a:stretch>
        </p:blipFill>
        <p:spPr>
          <a:xfrm>
            <a:off x="10034016" y="322008"/>
            <a:ext cx="203605" cy="254507"/>
          </a:xfrm>
          <a:prstGeom prst="rect">
            <a:avLst/>
          </a:prstGeom>
        </p:spPr>
      </p:pic>
      <p:pic>
        <p:nvPicPr>
          <p:cNvPr id="45" name="图片 44"/>
          <p:cNvPicPr>
            <a:picLocks noChangeAspect="1"/>
          </p:cNvPicPr>
          <p:nvPr/>
        </p:nvPicPr>
        <p:blipFill>
          <a:blip r:embed="rId5"/>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特殊提成架构改造</a:t>
            </a:r>
          </a:p>
        </p:txBody>
      </p:sp>
      <p:pic>
        <p:nvPicPr>
          <p:cNvPr id="3" name="图片 2">
            <a:extLst>
              <a:ext uri="{FF2B5EF4-FFF2-40B4-BE49-F238E27FC236}">
                <a16:creationId xmlns:a16="http://schemas.microsoft.com/office/drawing/2014/main" id="{786DDA89-D29A-3341-84A6-9BA6B989DD28}"/>
              </a:ext>
            </a:extLst>
          </p:cNvPr>
          <p:cNvPicPr>
            <a:picLocks noChangeAspect="1"/>
          </p:cNvPicPr>
          <p:nvPr/>
        </p:nvPicPr>
        <p:blipFill>
          <a:blip r:embed="rId6"/>
          <a:stretch>
            <a:fillRect/>
          </a:stretch>
        </p:blipFill>
        <p:spPr>
          <a:xfrm>
            <a:off x="732469" y="1321479"/>
            <a:ext cx="5461000" cy="2362200"/>
          </a:xfrm>
          <a:prstGeom prst="rect">
            <a:avLst/>
          </a:prstGeom>
        </p:spPr>
      </p:pic>
      <p:sp>
        <p:nvSpPr>
          <p:cNvPr id="4" name="文本框 3">
            <a:extLst>
              <a:ext uri="{FF2B5EF4-FFF2-40B4-BE49-F238E27FC236}">
                <a16:creationId xmlns:a16="http://schemas.microsoft.com/office/drawing/2014/main" id="{2B46B7B6-910F-CB45-8823-13F656DF2343}"/>
              </a:ext>
            </a:extLst>
          </p:cNvPr>
          <p:cNvSpPr txBox="1"/>
          <p:nvPr/>
        </p:nvSpPr>
        <p:spPr>
          <a:xfrm>
            <a:off x="594912" y="952147"/>
            <a:ext cx="272382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老的特殊提成核心流程：</a:t>
            </a:r>
          </a:p>
        </p:txBody>
      </p:sp>
      <p:sp>
        <p:nvSpPr>
          <p:cNvPr id="5" name="文本框 4">
            <a:extLst>
              <a:ext uri="{FF2B5EF4-FFF2-40B4-BE49-F238E27FC236}">
                <a16:creationId xmlns:a16="http://schemas.microsoft.com/office/drawing/2014/main" id="{BDDADBA4-77CD-BC45-8376-F1AB385C3080}"/>
              </a:ext>
            </a:extLst>
          </p:cNvPr>
          <p:cNvSpPr txBox="1"/>
          <p:nvPr/>
        </p:nvSpPr>
        <p:spPr>
          <a:xfrm>
            <a:off x="6599103" y="1321479"/>
            <a:ext cx="5397631" cy="1446550"/>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存在的问题：</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每创建一个特殊提成方案就会生成</a:t>
            </a:r>
            <a:r>
              <a:rPr kumimoji="1" lang="en-US" altLang="zh-CN" sz="1200" dirty="0">
                <a:latin typeface="Microsoft YaHei" panose="020B0503020204020204" pitchFamily="34" charset="-122"/>
                <a:ea typeface="Microsoft YaHei" panose="020B0503020204020204" pitchFamily="34" charset="-122"/>
              </a:rPr>
              <a:t>2</a:t>
            </a:r>
            <a:r>
              <a:rPr kumimoji="1" lang="zh-CN" altLang="en-US" sz="1200" dirty="0">
                <a:latin typeface="Microsoft YaHei" panose="020B0503020204020204" pitchFamily="34" charset="-122"/>
                <a:ea typeface="Microsoft YaHei" panose="020B0503020204020204" pitchFamily="34" charset="-122"/>
              </a:rPr>
              <a:t>个脚本，脚本的数量在堆积和膨胀；</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堆积的脚本数量给调度系统带来了极大的负担，已经不堪重负，</a:t>
            </a:r>
            <a:r>
              <a:rPr kumimoji="1" lang="en-US" altLang="zh-CN" sz="1200" dirty="0" err="1">
                <a:latin typeface="Microsoft YaHei" panose="020B0503020204020204" pitchFamily="34" charset="-122"/>
                <a:ea typeface="Microsoft YaHei" panose="020B0503020204020204" pitchFamily="34" charset="-122"/>
              </a:rPr>
              <a:t>hela</a:t>
            </a:r>
            <a:r>
              <a:rPr kumimoji="1" lang="zh-CN" altLang="en-US" sz="1200" dirty="0">
                <a:latin typeface="Microsoft YaHei" panose="020B0503020204020204" pitchFamily="34" charset="-122"/>
                <a:ea typeface="Microsoft YaHei" panose="020B0503020204020204" pitchFamily="34" charset="-122"/>
              </a:rPr>
              <a:t>同时</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      并行只支持</a:t>
            </a:r>
            <a:r>
              <a:rPr kumimoji="1" lang="en-US" altLang="zh-CN" sz="1200" dirty="0">
                <a:latin typeface="Microsoft YaHei" panose="020B0503020204020204" pitchFamily="34" charset="-122"/>
                <a:ea typeface="Microsoft YaHei" panose="020B0503020204020204" pitchFamily="34" charset="-122"/>
              </a:rPr>
              <a:t>25</a:t>
            </a:r>
            <a:r>
              <a:rPr kumimoji="1" lang="zh-CN" altLang="en-US" sz="1200" dirty="0">
                <a:latin typeface="Microsoft YaHei" panose="020B0503020204020204" pitchFamily="34" charset="-122"/>
                <a:ea typeface="Microsoft YaHei" panose="020B0503020204020204" pitchFamily="34" charset="-122"/>
              </a:rPr>
              <a:t>个任务，执行特殊提成方案时就会出现全部占用；</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业务规则和计算脚本耦合，不利于各自变更和维护；</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创建方案对应任务脚本和调度整个链路很长，复杂，容易出现异常，</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      维护成本高；</a:t>
            </a:r>
          </a:p>
        </p:txBody>
      </p:sp>
      <p:pic>
        <p:nvPicPr>
          <p:cNvPr id="7" name="图片 6">
            <a:extLst>
              <a:ext uri="{FF2B5EF4-FFF2-40B4-BE49-F238E27FC236}">
                <a16:creationId xmlns:a16="http://schemas.microsoft.com/office/drawing/2014/main" id="{799257BC-ECE8-FB45-8A91-27A78D06D443}"/>
              </a:ext>
            </a:extLst>
          </p:cNvPr>
          <p:cNvPicPr>
            <a:picLocks noChangeAspect="1"/>
          </p:cNvPicPr>
          <p:nvPr/>
        </p:nvPicPr>
        <p:blipFill>
          <a:blip r:embed="rId7"/>
          <a:stretch>
            <a:fillRect/>
          </a:stretch>
        </p:blipFill>
        <p:spPr>
          <a:xfrm>
            <a:off x="732469" y="4155119"/>
            <a:ext cx="5461000" cy="2425700"/>
          </a:xfrm>
          <a:prstGeom prst="rect">
            <a:avLst/>
          </a:prstGeom>
        </p:spPr>
      </p:pic>
      <p:sp>
        <p:nvSpPr>
          <p:cNvPr id="13" name="文本框 12">
            <a:extLst>
              <a:ext uri="{FF2B5EF4-FFF2-40B4-BE49-F238E27FC236}">
                <a16:creationId xmlns:a16="http://schemas.microsoft.com/office/drawing/2014/main" id="{4F1D4B2C-5A32-0B45-98CC-D034CF99B636}"/>
              </a:ext>
            </a:extLst>
          </p:cNvPr>
          <p:cNvSpPr txBox="1"/>
          <p:nvPr/>
        </p:nvSpPr>
        <p:spPr>
          <a:xfrm>
            <a:off x="594911" y="3734733"/>
            <a:ext cx="2813591"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新的特殊提成核心流程：</a:t>
            </a:r>
          </a:p>
        </p:txBody>
      </p:sp>
      <p:sp>
        <p:nvSpPr>
          <p:cNvPr id="14" name="文本框 13">
            <a:extLst>
              <a:ext uri="{FF2B5EF4-FFF2-40B4-BE49-F238E27FC236}">
                <a16:creationId xmlns:a16="http://schemas.microsoft.com/office/drawing/2014/main" id="{1C27A213-CF2C-8540-BDE5-A76ECA1816BE}"/>
              </a:ext>
            </a:extLst>
          </p:cNvPr>
          <p:cNvSpPr txBox="1"/>
          <p:nvPr/>
        </p:nvSpPr>
        <p:spPr>
          <a:xfrm>
            <a:off x="6599102" y="4104065"/>
            <a:ext cx="5635902" cy="1631216"/>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解决方案核心思路：</a:t>
            </a:r>
            <a:endParaRPr kumimoji="1" lang="en-US" altLang="zh-CN" sz="16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每次创建提成方案不再同步生成正逆向，只持久化数据抽取到数仓，</a:t>
            </a:r>
            <a:r>
              <a:rPr kumimoji="1" lang="zh-CN" altLang="en-US" sz="1200" dirty="0">
                <a:solidFill>
                  <a:srgbClr val="FF0000"/>
                </a:solidFill>
                <a:latin typeface="Microsoft YaHei" panose="020B0503020204020204" pitchFamily="34" charset="-122"/>
                <a:ea typeface="Microsoft YaHei" panose="020B0503020204020204" pitchFamily="34" charset="-122"/>
              </a:rPr>
              <a:t>脚本</a:t>
            </a: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r>
              <a:rPr kumimoji="1" lang="zh-CN" altLang="en-US" sz="1200" dirty="0">
                <a:solidFill>
                  <a:srgbClr val="FF0000"/>
                </a:solidFill>
                <a:latin typeface="Microsoft YaHei" panose="020B0503020204020204" pitchFamily="34" charset="-122"/>
                <a:ea typeface="Microsoft YaHei" panose="020B0503020204020204" pitchFamily="34" charset="-122"/>
              </a:rPr>
              <a:t>       的数量就是模板的数量</a:t>
            </a:r>
            <a:r>
              <a:rPr kumimoji="1" lang="zh-CN" altLang="en-US" sz="1200" dirty="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将业务规则抽成</a:t>
            </a:r>
            <a:r>
              <a:rPr kumimoji="1" lang="en-US" altLang="zh-CN" sz="1200" dirty="0">
                <a:latin typeface="Microsoft YaHei" panose="020B0503020204020204" pitchFamily="34" charset="-122"/>
                <a:ea typeface="Microsoft YaHei" panose="020B0503020204020204" pitchFamily="34" charset="-122"/>
              </a:rPr>
              <a:t>UDF</a:t>
            </a:r>
            <a:r>
              <a:rPr kumimoji="1" lang="zh-CN" altLang="en-US" sz="1200" dirty="0">
                <a:latin typeface="Microsoft YaHei" panose="020B0503020204020204" pitchFamily="34" charset="-122"/>
                <a:ea typeface="Microsoft YaHei" panose="020B0503020204020204" pitchFamily="34" charset="-122"/>
              </a:rPr>
              <a:t>定义，和计算脚本逻辑</a:t>
            </a:r>
            <a:r>
              <a:rPr kumimoji="1" lang="zh-CN" altLang="en-US" sz="1200" dirty="0">
                <a:solidFill>
                  <a:srgbClr val="FF0000"/>
                </a:solidFill>
                <a:latin typeface="Microsoft YaHei" panose="020B0503020204020204" pitchFamily="34" charset="-122"/>
                <a:ea typeface="Microsoft YaHei" panose="020B0503020204020204" pitchFamily="34" charset="-122"/>
              </a:rPr>
              <a:t>分离，使得各自变更和维护。</a:t>
            </a: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r>
              <a:rPr kumimoji="1" lang="zh-CN" altLang="en-US" sz="1200" dirty="0">
                <a:solidFill>
                  <a:srgbClr val="FF0000"/>
                </a:solidFill>
                <a:latin typeface="Microsoft YaHei" panose="020B0503020204020204" pitchFamily="34" charset="-122"/>
                <a:ea typeface="Microsoft YaHei" panose="020B0503020204020204" pitchFamily="34" charset="-122"/>
              </a:rPr>
              <a:t>       大大降低维护成本</a:t>
            </a:r>
            <a:r>
              <a:rPr kumimoji="1" lang="zh-CN" altLang="en-US" sz="1200" dirty="0">
                <a:latin typeface="Microsoft YaHei" panose="020B0503020204020204" pitchFamily="34" charset="-122"/>
                <a:ea typeface="Microsoft YaHei" panose="020B0503020204020204" pitchFamily="34" charset="-122"/>
              </a:rPr>
              <a:t>；</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所有方案的执行提供</a:t>
            </a:r>
            <a:r>
              <a:rPr kumimoji="1" lang="en-US" altLang="zh-CN" sz="1200" dirty="0">
                <a:latin typeface="Microsoft YaHei" panose="020B0503020204020204" pitchFamily="34" charset="-122"/>
                <a:ea typeface="Microsoft YaHei" panose="020B0503020204020204" pitchFamily="34" charset="-122"/>
              </a:rPr>
              <a:t>cross</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join</a:t>
            </a:r>
            <a:r>
              <a:rPr kumimoji="1" lang="zh-CN" altLang="en-US" sz="1200" dirty="0">
                <a:latin typeface="Microsoft YaHei" panose="020B0503020204020204" pitchFamily="34" charset="-122"/>
                <a:ea typeface="Microsoft YaHei" panose="020B0503020204020204" pitchFamily="34" charset="-122"/>
              </a:rPr>
              <a:t>加</a:t>
            </a:r>
            <a:r>
              <a:rPr kumimoji="1" lang="en-US" altLang="zh-CN" sz="1200" dirty="0">
                <a:latin typeface="Microsoft YaHei" panose="020B0503020204020204" pitchFamily="34" charset="-122"/>
                <a:ea typeface="Microsoft YaHei" panose="020B0503020204020204" pitchFamily="34" charset="-122"/>
              </a:rPr>
              <a:t>UDF</a:t>
            </a:r>
            <a:r>
              <a:rPr kumimoji="1" lang="zh-CN" altLang="en-US" sz="1200" dirty="0">
                <a:latin typeface="Microsoft YaHei" panose="020B0503020204020204" pitchFamily="34" charset="-122"/>
                <a:ea typeface="Microsoft YaHei" panose="020B0503020204020204" pitchFamily="34" charset="-122"/>
              </a:rPr>
              <a:t>业务规则过滤的方式来实现，调度系统</a:t>
            </a:r>
            <a:endParaRPr kumimoji="1" lang="en-US" altLang="zh-CN" sz="1200" dirty="0">
              <a:latin typeface="Microsoft YaHei" panose="020B0503020204020204" pitchFamily="34" charset="-122"/>
              <a:ea typeface="Microsoft YaHei" panose="020B0503020204020204" pitchFamily="34" charset="-122"/>
            </a:endParaRPr>
          </a:p>
          <a:p>
            <a:r>
              <a:rPr kumimoji="1" lang="zh-CN" altLang="en-US" sz="1200" dirty="0">
                <a:latin typeface="Microsoft YaHei" panose="020B0503020204020204" pitchFamily="34" charset="-122"/>
                <a:ea typeface="Microsoft YaHei" panose="020B0503020204020204" pitchFamily="34" charset="-122"/>
              </a:rPr>
              <a:t>       的</a:t>
            </a:r>
            <a:r>
              <a:rPr kumimoji="1" lang="zh-CN" altLang="en-US" sz="1200" dirty="0">
                <a:solidFill>
                  <a:srgbClr val="FF0000"/>
                </a:solidFill>
                <a:latin typeface="Microsoft YaHei" panose="020B0503020204020204" pitchFamily="34" charset="-122"/>
                <a:ea typeface="Microsoft YaHei" panose="020B0503020204020204" pitchFamily="34" charset="-122"/>
              </a:rPr>
              <a:t>负载会降低很多，同时分区的粒度改成模板级别，分区数量有限且不会随</a:t>
            </a:r>
            <a:endParaRPr kumimoji="1" lang="en-US" altLang="zh-CN" sz="1200" dirty="0">
              <a:solidFill>
                <a:srgbClr val="FF0000"/>
              </a:solidFill>
              <a:latin typeface="Microsoft YaHei" panose="020B0503020204020204" pitchFamily="34" charset="-122"/>
              <a:ea typeface="Microsoft YaHei" panose="020B0503020204020204" pitchFamily="34" charset="-122"/>
            </a:endParaRPr>
          </a:p>
          <a:p>
            <a:r>
              <a:rPr kumimoji="1" lang="zh-CN" altLang="en-US" sz="1200" dirty="0">
                <a:solidFill>
                  <a:srgbClr val="FF0000"/>
                </a:solidFill>
                <a:latin typeface="Microsoft YaHei" panose="020B0503020204020204" pitchFamily="34" charset="-122"/>
                <a:ea typeface="Microsoft YaHei" panose="020B0503020204020204" pitchFamily="34" charset="-122"/>
              </a:rPr>
              <a:t>       特殊提成方案数增长而增长；</a:t>
            </a:r>
            <a:endParaRPr kumimoji="1" lang="en-US" altLang="zh-CN" sz="12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10070592" y="313267"/>
            <a:ext cx="1005840" cy="236220"/>
          </a:xfrm>
          <a:prstGeom prst="rect">
            <a:avLst/>
          </a:prstGeom>
        </p:spPr>
      </p:pic>
      <p:pic>
        <p:nvPicPr>
          <p:cNvPr id="47" name="图片 46"/>
          <p:cNvPicPr>
            <a:picLocks noChangeAspect="1"/>
          </p:cNvPicPr>
          <p:nvPr/>
        </p:nvPicPr>
        <p:blipFill>
          <a:blip r:embed="rId3"/>
          <a:stretch>
            <a:fillRect/>
          </a:stretch>
        </p:blipFill>
        <p:spPr>
          <a:xfrm>
            <a:off x="11148894" y="403945"/>
            <a:ext cx="869369" cy="125476"/>
          </a:xfrm>
          <a:prstGeom prst="rect">
            <a:avLst/>
          </a:prstGeom>
        </p:spPr>
      </p:pic>
      <p:pic>
        <p:nvPicPr>
          <p:cNvPr id="48" name="图片 47"/>
          <p:cNvPicPr>
            <a:picLocks noChangeAspect="1"/>
          </p:cNvPicPr>
          <p:nvPr/>
        </p:nvPicPr>
        <p:blipFill>
          <a:blip r:embed="rId4"/>
          <a:stretch>
            <a:fillRect/>
          </a:stretch>
        </p:blipFill>
        <p:spPr>
          <a:xfrm>
            <a:off x="10034016" y="322008"/>
            <a:ext cx="203605" cy="254507"/>
          </a:xfrm>
          <a:prstGeom prst="rect">
            <a:avLst/>
          </a:prstGeom>
        </p:spPr>
      </p:pic>
      <p:pic>
        <p:nvPicPr>
          <p:cNvPr id="45" name="图片 44"/>
          <p:cNvPicPr>
            <a:picLocks noChangeAspect="1"/>
          </p:cNvPicPr>
          <p:nvPr/>
        </p:nvPicPr>
        <p:blipFill>
          <a:blip r:embed="rId5"/>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特殊提成</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性能稳定性可维护性</a:t>
            </a:r>
          </a:p>
        </p:txBody>
      </p:sp>
      <p:graphicFrame>
        <p:nvGraphicFramePr>
          <p:cNvPr id="4" name="表格 3">
            <a:extLst>
              <a:ext uri="{FF2B5EF4-FFF2-40B4-BE49-F238E27FC236}">
                <a16:creationId xmlns:a16="http://schemas.microsoft.com/office/drawing/2014/main" id="{69DEA19D-31FD-E142-B0BE-D23B480E9785}"/>
              </a:ext>
            </a:extLst>
          </p:cNvPr>
          <p:cNvGraphicFramePr>
            <a:graphicFrameLocks noGrp="1"/>
          </p:cNvGraphicFramePr>
          <p:nvPr>
            <p:extLst>
              <p:ext uri="{D42A27DB-BD31-4B8C-83A1-F6EECF244321}">
                <p14:modId xmlns:p14="http://schemas.microsoft.com/office/powerpoint/2010/main" val="3879164636"/>
              </p:ext>
            </p:extLst>
          </p:nvPr>
        </p:nvGraphicFramePr>
        <p:xfrm>
          <a:off x="960120" y="1259927"/>
          <a:ext cx="10116313" cy="4854433"/>
        </p:xfrm>
        <a:graphic>
          <a:graphicData uri="http://schemas.openxmlformats.org/drawingml/2006/table">
            <a:tbl>
              <a:tblPr firstRow="1" bandRow="1">
                <a:tableStyleId>{21E4AEA4-8DFA-4A89-87EB-49C32662AFE0}</a:tableStyleId>
              </a:tblPr>
              <a:tblGrid>
                <a:gridCol w="1689636">
                  <a:extLst>
                    <a:ext uri="{9D8B030D-6E8A-4147-A177-3AD203B41FA5}">
                      <a16:colId xmlns:a16="http://schemas.microsoft.com/office/drawing/2014/main" val="2953653356"/>
                    </a:ext>
                  </a:extLst>
                </a:gridCol>
                <a:gridCol w="3695960">
                  <a:extLst>
                    <a:ext uri="{9D8B030D-6E8A-4147-A177-3AD203B41FA5}">
                      <a16:colId xmlns:a16="http://schemas.microsoft.com/office/drawing/2014/main" val="3741787709"/>
                    </a:ext>
                  </a:extLst>
                </a:gridCol>
                <a:gridCol w="4730717">
                  <a:extLst>
                    <a:ext uri="{9D8B030D-6E8A-4147-A177-3AD203B41FA5}">
                      <a16:colId xmlns:a16="http://schemas.microsoft.com/office/drawing/2014/main" val="1101078903"/>
                    </a:ext>
                  </a:extLst>
                </a:gridCol>
              </a:tblGrid>
              <a:tr h="468129">
                <a:tc>
                  <a:txBody>
                    <a:bodyPr/>
                    <a:lstStyle/>
                    <a:p>
                      <a:endParaRPr lang="zh-CN" altLang="en-US" dirty="0">
                        <a:latin typeface="Microsoft YaHei" panose="020B0503020204020204" pitchFamily="34" charset="-122"/>
                        <a:ea typeface="Microsoft YaHei" panose="020B0503020204020204" pitchFamily="34" charset="-122"/>
                      </a:endParaRPr>
                    </a:p>
                  </a:txBody>
                  <a:tcPr/>
                </a:tc>
                <a:tc>
                  <a:txBody>
                    <a:bodyPr/>
                    <a:lstStyle/>
                    <a:p>
                      <a:r>
                        <a:rPr lang="zh-CN" altLang="en-US" dirty="0">
                          <a:latin typeface="Microsoft YaHei" panose="020B0503020204020204" pitchFamily="34" charset="-122"/>
                          <a:ea typeface="Microsoft YaHei" panose="020B0503020204020204" pitchFamily="34" charset="-122"/>
                        </a:rPr>
                        <a:t>响应需求</a:t>
                      </a:r>
                      <a:r>
                        <a:rPr lang="zh-CN" altLang="en-US" sz="1200" dirty="0">
                          <a:latin typeface="Microsoft YaHei" panose="020B0503020204020204" pitchFamily="34" charset="-122"/>
                          <a:ea typeface="Microsoft YaHei" panose="020B0503020204020204" pitchFamily="34" charset="-122"/>
                        </a:rPr>
                        <a:t>（以修改提成方案为例）</a:t>
                      </a:r>
                    </a:p>
                  </a:txBody>
                  <a:tcPr/>
                </a:tc>
                <a:tc>
                  <a:txBody>
                    <a:bodyPr/>
                    <a:lstStyle/>
                    <a:p>
                      <a:r>
                        <a:rPr lang="zh-CN" altLang="en-US" dirty="0">
                          <a:latin typeface="Microsoft YaHei" panose="020B0503020204020204" pitchFamily="34" charset="-122"/>
                          <a:ea typeface="Microsoft YaHei" panose="020B0503020204020204" pitchFamily="34" charset="-122"/>
                        </a:rPr>
                        <a:t>调度执行</a:t>
                      </a:r>
                    </a:p>
                  </a:txBody>
                  <a:tcPr/>
                </a:tc>
                <a:extLst>
                  <a:ext uri="{0D108BD9-81ED-4DB2-BD59-A6C34878D82A}">
                    <a16:rowId xmlns:a16="http://schemas.microsoft.com/office/drawing/2014/main" val="1460251551"/>
                  </a:ext>
                </a:extLst>
              </a:tr>
              <a:tr h="2654868">
                <a:tc>
                  <a:txBody>
                    <a:bodyPr/>
                    <a:lstStyle/>
                    <a:p>
                      <a:r>
                        <a:rPr lang="zh-CN" altLang="en-US" dirty="0">
                          <a:latin typeface="Microsoft YaHei" panose="020B0503020204020204" pitchFamily="34" charset="-122"/>
                          <a:ea typeface="Microsoft YaHei" panose="020B0503020204020204" pitchFamily="34" charset="-122"/>
                        </a:rPr>
                        <a:t>老方案</a:t>
                      </a:r>
                    </a:p>
                  </a:txBody>
                  <a:tcPr/>
                </a:tc>
                <a:tc>
                  <a:txBody>
                    <a:bodyPr/>
                    <a:lstStyle/>
                    <a:p>
                      <a:pPr marL="171450" indent="-1714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对应模板正逆向脚本都要变更；</a:t>
                      </a:r>
                      <a:endParaRPr lang="en-US" altLang="zh-CN" sz="1200" dirty="0">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部分已生成的提成方案脚本要重新生成，重跑；</a:t>
                      </a:r>
                    </a:p>
                    <a:p>
                      <a:endParaRPr lang="zh-CN" altLang="en-US" dirty="0">
                        <a:latin typeface="Microsoft YaHei" panose="020B0503020204020204" pitchFamily="34" charset="-122"/>
                        <a:ea typeface="Microsoft YaHei" panose="020B0503020204020204" pitchFamily="34" charset="-122"/>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latin typeface="Microsoft YaHei" panose="020B0503020204020204" pitchFamily="34" charset="-122"/>
                          <a:ea typeface="Microsoft YaHei" panose="020B0503020204020204" pitchFamily="34" charset="-122"/>
                        </a:rPr>
                        <a:t>正向每个月</a:t>
                      </a:r>
                      <a:r>
                        <a:rPr lang="en-US" altLang="zh-CN" sz="1200" dirty="0">
                          <a:latin typeface="Microsoft YaHei" panose="020B0503020204020204" pitchFamily="34" charset="-122"/>
                          <a:ea typeface="Microsoft YaHei" panose="020B0503020204020204" pitchFamily="34" charset="-122"/>
                        </a:rPr>
                        <a:t>300-600</a:t>
                      </a:r>
                      <a:r>
                        <a:rPr lang="zh-CN" altLang="en-US" sz="1200" dirty="0">
                          <a:latin typeface="Microsoft YaHei" panose="020B0503020204020204" pitchFamily="34" charset="-122"/>
                          <a:ea typeface="Microsoft YaHei" panose="020B0503020204020204" pitchFamily="34" charset="-122"/>
                        </a:rPr>
                        <a:t>个。跑完要</a:t>
                      </a:r>
                      <a:r>
                        <a:rPr lang="en-US" altLang="zh-CN" sz="1200" dirty="0">
                          <a:latin typeface="Microsoft YaHei" panose="020B0503020204020204" pitchFamily="34" charset="-122"/>
                          <a:ea typeface="Microsoft YaHei" panose="020B0503020204020204" pitchFamily="34" charset="-122"/>
                        </a:rPr>
                        <a:t>2-3</a:t>
                      </a:r>
                      <a:r>
                        <a:rPr lang="zh-CN" altLang="en-US" sz="1200" dirty="0">
                          <a:latin typeface="Microsoft YaHei" panose="020B0503020204020204" pitchFamily="34" charset="-122"/>
                          <a:ea typeface="Microsoft YaHei" panose="020B0503020204020204" pitchFamily="34" charset="-122"/>
                        </a:rPr>
                        <a:t>个小时，每天大概在凌晨</a:t>
                      </a:r>
                      <a:r>
                        <a:rPr lang="en-US" altLang="zh-CN" sz="1200" dirty="0">
                          <a:latin typeface="Microsoft YaHei" panose="020B0503020204020204" pitchFamily="34" charset="-122"/>
                          <a:ea typeface="Microsoft YaHei" panose="020B0503020204020204" pitchFamily="34" charset="-122"/>
                        </a:rPr>
                        <a:t>8</a:t>
                      </a:r>
                      <a:r>
                        <a:rPr lang="zh-CN" altLang="en-US" sz="1200" dirty="0">
                          <a:latin typeface="Microsoft YaHei" panose="020B0503020204020204" pitchFamily="34" charset="-122"/>
                          <a:ea typeface="Microsoft YaHei" panose="020B0503020204020204" pitchFamily="34" charset="-122"/>
                        </a:rPr>
                        <a:t>点半点左右产出</a:t>
                      </a:r>
                      <a:endParaRPr lang="en-US" altLang="zh-CN" sz="1200" dirty="0">
                        <a:latin typeface="Microsoft YaHei" panose="020B0503020204020204" pitchFamily="34" charset="-122"/>
                        <a:ea typeface="Microsoft YaHei" panose="020B0503020204020204" pitchFamily="34" charset="-122"/>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dirty="0">
                          <a:latin typeface="Microsoft YaHei" panose="020B0503020204020204" pitchFamily="34" charset="-122"/>
                          <a:ea typeface="Microsoft YaHei" panose="020B0503020204020204" pitchFamily="34" charset="-122"/>
                        </a:rPr>
                        <a:t>逆向</a:t>
                      </a:r>
                      <a:r>
                        <a:rPr lang="en-US" altLang="zh-CN" sz="1200" dirty="0">
                          <a:latin typeface="Microsoft YaHei" panose="020B0503020204020204" pitchFamily="34" charset="-122"/>
                          <a:ea typeface="Microsoft YaHei" panose="020B0503020204020204" pitchFamily="34" charset="-122"/>
                        </a:rPr>
                        <a:t>2000</a:t>
                      </a:r>
                      <a:r>
                        <a:rPr lang="zh-CN" altLang="en-US" sz="1200" dirty="0">
                          <a:latin typeface="Microsoft YaHei" panose="020B0503020204020204" pitchFamily="34" charset="-122"/>
                          <a:ea typeface="Microsoft YaHei" panose="020B0503020204020204" pitchFamily="34" charset="-122"/>
                        </a:rPr>
                        <a:t>个左右，跑完要</a:t>
                      </a:r>
                      <a:r>
                        <a:rPr lang="en-US" altLang="zh-CN" sz="1200" dirty="0">
                          <a:latin typeface="Microsoft YaHei" panose="020B0503020204020204" pitchFamily="34" charset="-122"/>
                          <a:ea typeface="Microsoft YaHei" panose="020B0503020204020204" pitchFamily="34" charset="-122"/>
                        </a:rPr>
                        <a:t>5-6</a:t>
                      </a:r>
                      <a:r>
                        <a:rPr lang="zh-CN" altLang="en-US" sz="1200" dirty="0">
                          <a:latin typeface="Microsoft YaHei" panose="020B0503020204020204" pitchFamily="34" charset="-122"/>
                          <a:ea typeface="Microsoft YaHei" panose="020B0503020204020204" pitchFamily="34" charset="-122"/>
                        </a:rPr>
                        <a:t>个小时，一般能跑到下午</a:t>
                      </a:r>
                      <a:r>
                        <a:rPr lang="en-US" altLang="zh-CN" sz="1200" dirty="0">
                          <a:latin typeface="Microsoft YaHei" panose="020B0503020204020204" pitchFamily="34" charset="-122"/>
                          <a:ea typeface="Microsoft YaHei" panose="020B0503020204020204" pitchFamily="34" charset="-122"/>
                        </a:rPr>
                        <a:t>3-4</a:t>
                      </a:r>
                      <a:r>
                        <a:rPr lang="zh-CN" altLang="en-US" sz="1200" dirty="0">
                          <a:latin typeface="Microsoft YaHei" panose="020B0503020204020204" pitchFamily="34" charset="-122"/>
                          <a:ea typeface="Microsoft YaHei" panose="020B0503020204020204" pitchFamily="34" charset="-122"/>
                        </a:rPr>
                        <a:t>点（每月</a:t>
                      </a:r>
                      <a:r>
                        <a:rPr lang="en-US" altLang="zh-CN" sz="1200" dirty="0">
                          <a:latin typeface="Microsoft YaHei" panose="020B0503020204020204" pitchFamily="34" charset="-122"/>
                          <a:ea typeface="Microsoft YaHei" panose="020B0503020204020204" pitchFamily="34" charset="-122"/>
                        </a:rPr>
                        <a:t>1</a:t>
                      </a:r>
                      <a:r>
                        <a:rPr lang="zh-CN" altLang="en-US" sz="1200" dirty="0">
                          <a:latin typeface="Microsoft YaHei" panose="020B0503020204020204" pitchFamily="34" charset="-122"/>
                          <a:ea typeface="Microsoft YaHei" panose="020B0503020204020204" pitchFamily="34" charset="-122"/>
                        </a:rPr>
                        <a:t>号）</a:t>
                      </a:r>
                      <a:endParaRPr lang="zh-CN" altLang="en-US"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943457854"/>
                  </a:ext>
                </a:extLst>
              </a:tr>
              <a:tr h="1731436">
                <a:tc>
                  <a:txBody>
                    <a:bodyPr/>
                    <a:lstStyle/>
                    <a:p>
                      <a:r>
                        <a:rPr lang="zh-CN" altLang="en-US" dirty="0">
                          <a:latin typeface="Microsoft YaHei" panose="020B0503020204020204" pitchFamily="34" charset="-122"/>
                          <a:ea typeface="Microsoft YaHei" panose="020B0503020204020204" pitchFamily="34" charset="-122"/>
                        </a:rPr>
                        <a:t>新方案</a:t>
                      </a:r>
                    </a:p>
                  </a:txBody>
                  <a:tcPr/>
                </a:tc>
                <a:tc>
                  <a:txBody>
                    <a:bodyPr/>
                    <a:lstStyle/>
                    <a:p>
                      <a:pPr marL="285750" indent="-2857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改规则就修改</a:t>
                      </a:r>
                      <a:r>
                        <a:rPr lang="en-US" altLang="zh-CN" sz="1200" dirty="0">
                          <a:latin typeface="Microsoft YaHei" panose="020B0503020204020204" pitchFamily="34" charset="-122"/>
                          <a:ea typeface="Microsoft YaHei" panose="020B0503020204020204" pitchFamily="34" charset="-122"/>
                        </a:rPr>
                        <a:t>UDF</a:t>
                      </a:r>
                      <a:r>
                        <a:rPr lang="zh-CN" altLang="en-US" sz="1200" dirty="0">
                          <a:latin typeface="Microsoft YaHei" panose="020B0503020204020204" pitchFamily="34" charset="-122"/>
                          <a:ea typeface="Microsoft YaHei" panose="020B0503020204020204" pitchFamily="34" charset="-122"/>
                        </a:rPr>
                        <a:t>（不新增条件的情况下）；</a:t>
                      </a:r>
                      <a:endParaRPr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改计算逻辑就改模板脚本，因为不存在方案脚本，所以调度执行时就是对所有方案生效</a:t>
                      </a:r>
                    </a:p>
                  </a:txBody>
                  <a:tcPr/>
                </a:tc>
                <a:tc>
                  <a:txBody>
                    <a:bodyPr/>
                    <a:lstStyle/>
                    <a:p>
                      <a:pPr marL="171450" indent="-171450">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6</a:t>
                      </a:r>
                      <a:r>
                        <a:rPr lang="zh-CN" altLang="en-US" sz="1200" dirty="0">
                          <a:latin typeface="Microsoft YaHei" panose="020B0503020204020204" pitchFamily="34" charset="-122"/>
                          <a:ea typeface="Microsoft YaHei" panose="020B0503020204020204" pitchFamily="34" charset="-122"/>
                        </a:rPr>
                        <a:t>个正向脚本</a:t>
                      </a:r>
                      <a:r>
                        <a:rPr lang="en-US" altLang="zh-CN" sz="1200" dirty="0">
                          <a:latin typeface="Microsoft YaHei" panose="020B0503020204020204" pitchFamily="34" charset="-122"/>
                          <a:ea typeface="Microsoft YaHei" panose="020B0503020204020204" pitchFamily="34" charset="-122"/>
                        </a:rPr>
                        <a:t>+7</a:t>
                      </a:r>
                      <a:r>
                        <a:rPr lang="zh-CN" altLang="en-US" sz="1200" dirty="0">
                          <a:latin typeface="Microsoft YaHei" panose="020B0503020204020204" pitchFamily="34" charset="-122"/>
                          <a:ea typeface="Microsoft YaHei" panose="020B0503020204020204" pitchFamily="34" charset="-122"/>
                        </a:rPr>
                        <a:t>个逆向脚本</a:t>
                      </a:r>
                      <a:endParaRPr lang="en-US" altLang="zh-CN" sz="1200" dirty="0">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正向：全部跑完不到半个小时，核心数据可以在凌晨</a:t>
                      </a:r>
                      <a:r>
                        <a:rPr lang="en-US" altLang="zh-CN" sz="1200" dirty="0">
                          <a:latin typeface="Microsoft YaHei" panose="020B0503020204020204" pitchFamily="34" charset="-122"/>
                          <a:ea typeface="Microsoft YaHei" panose="020B0503020204020204" pitchFamily="34" charset="-122"/>
                        </a:rPr>
                        <a:t>5</a:t>
                      </a:r>
                      <a:r>
                        <a:rPr lang="zh-CN" altLang="en-US" sz="1200" dirty="0">
                          <a:latin typeface="Microsoft YaHei" panose="020B0503020204020204" pitchFamily="34" charset="-122"/>
                          <a:ea typeface="Microsoft YaHei" panose="020B0503020204020204" pitchFamily="34" charset="-122"/>
                        </a:rPr>
                        <a:t>点前跑完</a:t>
                      </a:r>
                      <a:endParaRPr lang="en-US" altLang="zh-CN" sz="1200" dirty="0">
                        <a:latin typeface="Microsoft YaHei" panose="020B0503020204020204" pitchFamily="34" charset="-122"/>
                        <a:ea typeface="Microsoft YaHei" panose="020B0503020204020204" pitchFamily="34" charset="-122"/>
                      </a:endParaRPr>
                    </a:p>
                    <a:p>
                      <a:pPr marL="171450" indent="-171450">
                        <a:buFont typeface="Arial" panose="020B0604020202020204" pitchFamily="34" charset="0"/>
                        <a:buChar char="•"/>
                      </a:pPr>
                      <a:r>
                        <a:rPr lang="zh-CN" altLang="en-US" sz="1200" dirty="0">
                          <a:latin typeface="Microsoft YaHei" panose="020B0503020204020204" pitchFamily="34" charset="-122"/>
                          <a:ea typeface="Microsoft YaHei" panose="020B0503020204020204" pitchFamily="34" charset="-122"/>
                        </a:rPr>
                        <a:t>逆向：全部跑完大概</a:t>
                      </a:r>
                      <a:r>
                        <a:rPr lang="en-US" altLang="zh-CN" sz="1200" dirty="0">
                          <a:latin typeface="Microsoft YaHei" panose="020B0503020204020204" pitchFamily="34" charset="-122"/>
                          <a:ea typeface="Microsoft YaHei" panose="020B0503020204020204" pitchFamily="34" charset="-122"/>
                        </a:rPr>
                        <a:t>40-50</a:t>
                      </a:r>
                      <a:r>
                        <a:rPr lang="zh-CN" altLang="en-US" sz="1200" dirty="0">
                          <a:latin typeface="Microsoft YaHei" panose="020B0503020204020204" pitchFamily="34" charset="-122"/>
                          <a:ea typeface="Microsoft YaHei" panose="020B0503020204020204" pitchFamily="34" charset="-122"/>
                        </a:rPr>
                        <a:t>分钟左右，可以在凌晨</a:t>
                      </a:r>
                      <a:r>
                        <a:rPr lang="en-US" altLang="zh-CN" sz="1200" dirty="0">
                          <a:latin typeface="Microsoft YaHei" panose="020B0503020204020204" pitchFamily="34" charset="-122"/>
                          <a:ea typeface="Microsoft YaHei" panose="020B0503020204020204" pitchFamily="34" charset="-122"/>
                        </a:rPr>
                        <a:t>8</a:t>
                      </a:r>
                      <a:r>
                        <a:rPr lang="zh-CN" altLang="en-US" sz="1200" dirty="0">
                          <a:latin typeface="Microsoft YaHei" panose="020B0503020204020204" pitchFamily="34" charset="-122"/>
                          <a:ea typeface="Microsoft YaHei" panose="020B0503020204020204" pitchFamily="34" charset="-122"/>
                        </a:rPr>
                        <a:t>点前产出。</a:t>
                      </a:r>
                    </a:p>
                  </a:txBody>
                  <a:tcPr/>
                </a:tc>
                <a:extLst>
                  <a:ext uri="{0D108BD9-81ED-4DB2-BD59-A6C34878D82A}">
                    <a16:rowId xmlns:a16="http://schemas.microsoft.com/office/drawing/2014/main" val="1345483621"/>
                  </a:ext>
                </a:extLst>
              </a:tr>
            </a:tbl>
          </a:graphicData>
        </a:graphic>
      </p:graphicFrame>
    </p:spTree>
    <p:extLst>
      <p:ext uri="{BB962C8B-B14F-4D97-AF65-F5344CB8AC3E}">
        <p14:creationId xmlns:p14="http://schemas.microsoft.com/office/powerpoint/2010/main" val="214720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10070592" y="313267"/>
            <a:ext cx="1005840" cy="236220"/>
          </a:xfrm>
          <a:prstGeom prst="rect">
            <a:avLst/>
          </a:prstGeom>
        </p:spPr>
      </p:pic>
      <p:pic>
        <p:nvPicPr>
          <p:cNvPr id="47" name="图片 46"/>
          <p:cNvPicPr>
            <a:picLocks noChangeAspect="1"/>
          </p:cNvPicPr>
          <p:nvPr/>
        </p:nvPicPr>
        <p:blipFill>
          <a:blip r:embed="rId3"/>
          <a:stretch>
            <a:fillRect/>
          </a:stretch>
        </p:blipFill>
        <p:spPr>
          <a:xfrm>
            <a:off x="11148894" y="403945"/>
            <a:ext cx="869369" cy="125476"/>
          </a:xfrm>
          <a:prstGeom prst="rect">
            <a:avLst/>
          </a:prstGeom>
        </p:spPr>
      </p:pic>
      <p:pic>
        <p:nvPicPr>
          <p:cNvPr id="48" name="图片 47"/>
          <p:cNvPicPr>
            <a:picLocks noChangeAspect="1"/>
          </p:cNvPicPr>
          <p:nvPr/>
        </p:nvPicPr>
        <p:blipFill>
          <a:blip r:embed="rId4"/>
          <a:stretch>
            <a:fillRect/>
          </a:stretch>
        </p:blipFill>
        <p:spPr>
          <a:xfrm>
            <a:off x="10034016" y="322008"/>
            <a:ext cx="203605" cy="254507"/>
          </a:xfrm>
          <a:prstGeom prst="rect">
            <a:avLst/>
          </a:prstGeom>
        </p:spPr>
      </p:pic>
      <p:pic>
        <p:nvPicPr>
          <p:cNvPr id="45" name="图片 44"/>
          <p:cNvPicPr>
            <a:picLocks noChangeAspect="1"/>
          </p:cNvPicPr>
          <p:nvPr/>
        </p:nvPicPr>
        <p:blipFill>
          <a:blip r:embed="rId5"/>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团队管理</a:t>
            </a:r>
            <a:endParaRPr lang="zh-CN" altLang="en-US" sz="2400" dirty="0">
              <a:latin typeface="Microsoft YaHei" charset="-122"/>
              <a:ea typeface="Microsoft YaHei" charset="-122"/>
            </a:endParaRPr>
          </a:p>
        </p:txBody>
      </p:sp>
      <p:sp>
        <p:nvSpPr>
          <p:cNvPr id="4" name="文本框 3"/>
          <p:cNvSpPr txBox="1"/>
          <p:nvPr/>
        </p:nvSpPr>
        <p:spPr>
          <a:xfrm>
            <a:off x="467360" y="1208405"/>
            <a:ext cx="10347705" cy="4216539"/>
          </a:xfrm>
          <a:prstGeom prst="rect">
            <a:avLst/>
          </a:prstGeom>
          <a:noFill/>
        </p:spPr>
        <p:txBody>
          <a:bodyPr wrap="none" rtlCol="0">
            <a:spAutoFit/>
          </a:bodyPr>
          <a:lstStyle/>
          <a:p>
            <a:r>
              <a:rPr lang="zh-CN" altLang="en-US" sz="1600" b="1" dirty="0">
                <a:latin typeface="微软雅黑" charset="0"/>
                <a:ea typeface="微软雅黑" charset="0"/>
                <a:cs typeface="微软雅黑" charset="0"/>
              </a:rPr>
              <a:t>策略：</a:t>
            </a:r>
            <a:endParaRPr lang="zh-CN" altLang="en-US" sz="1600" dirty="0">
              <a:latin typeface="微软雅黑" charset="0"/>
              <a:ea typeface="微软雅黑" charset="0"/>
              <a:cs typeface="微软雅黑" charset="0"/>
            </a:endParaRPr>
          </a:p>
          <a:p>
            <a:pPr marL="285750" indent="-285750">
              <a:buFont typeface="Arial" panose="020B0704020202020204" pitchFamily="34" charset="0"/>
              <a:buChar char="•"/>
            </a:pPr>
            <a:r>
              <a:rPr lang="zh-CN" altLang="en-US" sz="1400" dirty="0">
                <a:latin typeface="微软雅黑" charset="0"/>
                <a:ea typeface="微软雅黑" charset="0"/>
                <a:cs typeface="微软雅黑" charset="0"/>
              </a:rPr>
              <a:t>事情：通过对业务进行模块划分，人员固定模块</a:t>
            </a:r>
          </a:p>
          <a:p>
            <a:pPr marL="285750" indent="-285750">
              <a:buFont typeface="Arial" panose="020B0704020202020204" pitchFamily="34" charset="0"/>
              <a:buChar char="•"/>
            </a:pPr>
            <a:r>
              <a:rPr lang="zh-CN" altLang="en-US" sz="1400" dirty="0">
                <a:latin typeface="微软雅黑" charset="0"/>
                <a:ea typeface="微软雅黑" charset="0"/>
                <a:cs typeface="微软雅黑" charset="0"/>
              </a:rPr>
              <a:t>人：在日常工作合理分配工作进行人才梯队建设</a:t>
            </a:r>
          </a:p>
          <a:p>
            <a:pPr marL="285750" indent="-285750">
              <a:buFont typeface="Arial" panose="020B0704020202020204" pitchFamily="34" charset="0"/>
              <a:buChar char="•"/>
            </a:pPr>
            <a:endParaRPr lang="zh-CN" altLang="en-US" dirty="0">
              <a:latin typeface="微软雅黑" charset="0"/>
              <a:ea typeface="微软雅黑" charset="0"/>
              <a:cs typeface="微软雅黑" charset="0"/>
            </a:endParaRPr>
          </a:p>
          <a:p>
            <a:pPr indent="0">
              <a:buFont typeface="Arial" panose="020B0704020202020204" pitchFamily="34" charset="0"/>
              <a:buNone/>
            </a:pPr>
            <a:r>
              <a:rPr lang="zh-CN" altLang="en-US" sz="1600" b="1" dirty="0">
                <a:latin typeface="微软雅黑" charset="0"/>
                <a:ea typeface="微软雅黑" charset="0"/>
                <a:cs typeface="微软雅黑" charset="0"/>
              </a:rPr>
              <a:t>其中的思考：</a:t>
            </a:r>
            <a:endParaRPr lang="zh-CN" altLang="en-US" sz="1600" dirty="0">
              <a:latin typeface="微软雅黑" charset="0"/>
              <a:ea typeface="微软雅黑" charset="0"/>
              <a:cs typeface="微软雅黑" charset="0"/>
            </a:endParaRPr>
          </a:p>
          <a:p>
            <a:pPr indent="0">
              <a:buFont typeface="Arial" panose="020B0704020202020204" pitchFamily="34" charset="0"/>
              <a:buNone/>
            </a:pPr>
            <a:r>
              <a:rPr lang="en-US" altLang="zh-CN" sz="1400" dirty="0">
                <a:latin typeface="微软雅黑" charset="0"/>
                <a:ea typeface="微软雅黑" charset="0"/>
                <a:cs typeface="微软雅黑" charset="0"/>
              </a:rPr>
              <a:t>1</a:t>
            </a:r>
            <a:r>
              <a:rPr lang="zh-CN" altLang="en-US" sz="1400" dirty="0">
                <a:latin typeface="微软雅黑" charset="0"/>
                <a:ea typeface="微软雅黑" charset="0"/>
                <a:cs typeface="微软雅黑" charset="0"/>
              </a:rPr>
              <a:t>、划分固定的模块可以：让人专注在一块大的业务领域，便于熟悉业务和代码，进行深入思考；人员也可以互备，</a:t>
            </a:r>
          </a:p>
          <a:p>
            <a:pPr indent="0">
              <a:buFont typeface="Arial" panose="020B0704020202020204" pitchFamily="34" charset="0"/>
              <a:buNone/>
            </a:pPr>
            <a:r>
              <a:rPr lang="zh-CN" altLang="en-US" sz="1400" dirty="0">
                <a:latin typeface="微软雅黑" charset="0"/>
                <a:ea typeface="微软雅黑" charset="0"/>
                <a:cs typeface="微软雅黑" charset="0"/>
              </a:rPr>
              <a:t>日常工作中可以互相沟通交流；</a:t>
            </a:r>
          </a:p>
          <a:p>
            <a:pPr indent="0">
              <a:buFont typeface="Arial" panose="020B0704020202020204" pitchFamily="34" charset="0"/>
              <a:buNone/>
            </a:pPr>
            <a:r>
              <a:rPr lang="en-US" altLang="zh-CN" sz="1400" dirty="0">
                <a:latin typeface="微软雅黑" charset="0"/>
                <a:ea typeface="微软雅黑" charset="0"/>
                <a:cs typeface="微软雅黑" charset="0"/>
              </a:rPr>
              <a:t>2</a:t>
            </a:r>
            <a:r>
              <a:rPr lang="zh-CN" altLang="en-US" sz="1400" dirty="0">
                <a:latin typeface="微软雅黑" charset="0"/>
                <a:ea typeface="微软雅黑" charset="0"/>
                <a:cs typeface="微软雅黑" charset="0"/>
              </a:rPr>
              <a:t>、人的培养：</a:t>
            </a:r>
          </a:p>
          <a:p>
            <a:pPr marL="285750" indent="-285750">
              <a:buFont typeface="Arial" panose="020B0704020202020204" pitchFamily="34" charset="0"/>
              <a:buChar char="•"/>
            </a:pPr>
            <a:r>
              <a:rPr lang="zh-CN" altLang="en-US" sz="1400" dirty="0">
                <a:latin typeface="微软雅黑" charset="0"/>
                <a:ea typeface="微软雅黑" charset="0"/>
                <a:cs typeface="微软雅黑" charset="0"/>
              </a:rPr>
              <a:t>按照每个人不同的能力给予不同的机会去锻炼</a:t>
            </a:r>
          </a:p>
          <a:p>
            <a:pPr marL="285750" indent="-285750">
              <a:buFont typeface="Arial" panose="020B0704020202020204" pitchFamily="34" charset="0"/>
              <a:buChar char="•"/>
            </a:pPr>
            <a:r>
              <a:rPr lang="zh-CN" altLang="en-US" sz="1400" dirty="0">
                <a:latin typeface="微软雅黑" charset="0"/>
                <a:ea typeface="微软雅黑" charset="0"/>
                <a:cs typeface="微软雅黑" charset="0"/>
              </a:rPr>
              <a:t>培养在日常，即在日常工作中和他们在业务，技术方案上进行讨论，交流</a:t>
            </a:r>
            <a:endParaRPr lang="en-US" altLang="zh-CN" sz="1400" dirty="0">
              <a:latin typeface="微软雅黑" charset="0"/>
              <a:ea typeface="微软雅黑" charset="0"/>
              <a:cs typeface="微软雅黑" charset="0"/>
            </a:endParaRPr>
          </a:p>
          <a:p>
            <a:pPr marL="285750" indent="-285750">
              <a:buFont typeface="Arial" panose="020B0704020202020204" pitchFamily="34" charset="0"/>
              <a:buChar char="•"/>
            </a:pPr>
            <a:endParaRPr lang="en-US" altLang="zh-CN" dirty="0">
              <a:latin typeface="微软雅黑" charset="0"/>
              <a:ea typeface="微软雅黑" charset="0"/>
              <a:cs typeface="微软雅黑" charset="0"/>
            </a:endParaRPr>
          </a:p>
          <a:p>
            <a:pPr marL="285750" indent="-285750">
              <a:buFont typeface="Arial" panose="020B0704020202020204" pitchFamily="34" charset="0"/>
              <a:buChar char="•"/>
            </a:pPr>
            <a:endParaRPr lang="en-US" altLang="zh-CN" dirty="0">
              <a:latin typeface="微软雅黑" charset="0"/>
              <a:ea typeface="微软雅黑" charset="0"/>
              <a:cs typeface="微软雅黑" charset="0"/>
            </a:endParaRPr>
          </a:p>
          <a:p>
            <a:r>
              <a:rPr lang="zh-CN" altLang="en-US" sz="1600" b="1" dirty="0">
                <a:latin typeface="微软雅黑" charset="0"/>
                <a:ea typeface="微软雅黑" charset="0"/>
                <a:cs typeface="微软雅黑" charset="0"/>
              </a:rPr>
              <a:t>补充：</a:t>
            </a:r>
            <a:endParaRPr lang="en-US" altLang="zh-CN" sz="1600" b="1" dirty="0">
              <a:latin typeface="微软雅黑" charset="0"/>
              <a:ea typeface="微软雅黑" charset="0"/>
              <a:cs typeface="微软雅黑" charset="0"/>
            </a:endParaRPr>
          </a:p>
          <a:p>
            <a:pPr marL="285750" indent="-285750">
              <a:buFont typeface="Arial" panose="020B0604020202020204" pitchFamily="34" charset="0"/>
              <a:buChar char="•"/>
            </a:pPr>
            <a:r>
              <a:rPr lang="zh-CN" altLang="en-US" sz="1400" dirty="0">
                <a:latin typeface="微软雅黑" charset="0"/>
                <a:ea typeface="微软雅黑" charset="0"/>
                <a:cs typeface="微软雅黑" charset="0"/>
              </a:rPr>
              <a:t>合适的项目、日常会让负责不同模块的人进行交叉开发，提升对不同模块业务的了解，也是给大家更多的机会去锻炼和成长；</a:t>
            </a:r>
            <a:endParaRPr lang="en-US" altLang="zh-CN" sz="1400" dirty="0">
              <a:latin typeface="微软雅黑" charset="0"/>
              <a:ea typeface="微软雅黑" charset="0"/>
              <a:cs typeface="微软雅黑" charset="0"/>
            </a:endParaRPr>
          </a:p>
          <a:p>
            <a:endParaRPr lang="zh-CN" altLang="en-US" dirty="0">
              <a:latin typeface="微软雅黑" charset="0"/>
              <a:ea typeface="微软雅黑" charset="0"/>
              <a:cs typeface="微软雅黑" charset="0"/>
            </a:endParaRPr>
          </a:p>
          <a:p>
            <a:pPr indent="0">
              <a:buFont typeface="Arial" panose="020B0704020202020204" pitchFamily="34" charset="0"/>
              <a:buNone/>
            </a:pPr>
            <a:endParaRPr lang="zh-CN" altLang="en-US" dirty="0">
              <a:latin typeface="微软雅黑" charset="0"/>
              <a:ea typeface="微软雅黑" charset="0"/>
              <a:cs typeface="微软雅黑" charset="0"/>
            </a:endParaRPr>
          </a:p>
          <a:p>
            <a:pPr indent="0">
              <a:buFont typeface="Arial" panose="020B0704020202020204" pitchFamily="34" charset="0"/>
              <a:buNone/>
            </a:pPr>
            <a:endParaRPr lang="zh-CN" altLang="en-US" dirty="0">
              <a:latin typeface="微软雅黑" charset="0"/>
              <a:ea typeface="微软雅黑" charset="0"/>
              <a:cs typeface="微软雅黑"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10070592" y="313267"/>
            <a:ext cx="1005840" cy="236220"/>
          </a:xfrm>
          <a:prstGeom prst="rect">
            <a:avLst/>
          </a:prstGeom>
        </p:spPr>
      </p:pic>
      <p:pic>
        <p:nvPicPr>
          <p:cNvPr id="47" name="图片 46"/>
          <p:cNvPicPr>
            <a:picLocks noChangeAspect="1"/>
          </p:cNvPicPr>
          <p:nvPr/>
        </p:nvPicPr>
        <p:blipFill>
          <a:blip r:embed="rId3"/>
          <a:stretch>
            <a:fillRect/>
          </a:stretch>
        </p:blipFill>
        <p:spPr>
          <a:xfrm>
            <a:off x="11148894" y="403945"/>
            <a:ext cx="869369" cy="125476"/>
          </a:xfrm>
          <a:prstGeom prst="rect">
            <a:avLst/>
          </a:prstGeom>
        </p:spPr>
      </p:pic>
      <p:pic>
        <p:nvPicPr>
          <p:cNvPr id="48" name="图片 47"/>
          <p:cNvPicPr>
            <a:picLocks noChangeAspect="1"/>
          </p:cNvPicPr>
          <p:nvPr/>
        </p:nvPicPr>
        <p:blipFill>
          <a:blip r:embed="rId4"/>
          <a:stretch>
            <a:fillRect/>
          </a:stretch>
        </p:blipFill>
        <p:spPr>
          <a:xfrm>
            <a:off x="10034016" y="322008"/>
            <a:ext cx="203605" cy="254507"/>
          </a:xfrm>
          <a:prstGeom prst="rect">
            <a:avLst/>
          </a:prstGeom>
        </p:spPr>
      </p:pic>
      <p:pic>
        <p:nvPicPr>
          <p:cNvPr id="45" name="图片 44"/>
          <p:cNvPicPr>
            <a:picLocks noChangeAspect="1"/>
          </p:cNvPicPr>
          <p:nvPr/>
        </p:nvPicPr>
        <p:blipFill>
          <a:blip r:embed="rId5"/>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sym typeface="+mn-ea"/>
              </a:rPr>
              <a:t>2021</a:t>
            </a:r>
            <a:r>
              <a:rPr lang="zh-CN" altLang="en-US" sz="2400" dirty="0">
                <a:solidFill>
                  <a:srgbClr val="FF0000"/>
                </a:solidFill>
                <a:latin typeface="Microsoft YaHei" charset="-122"/>
                <a:ea typeface="Microsoft YaHei" charset="-122"/>
              </a:rPr>
              <a:t>下</a:t>
            </a:r>
            <a:r>
              <a:rPr lang="zh-CN" altLang="en-US" sz="2400" dirty="0">
                <a:solidFill>
                  <a:srgbClr val="FF0000"/>
                </a:solidFill>
                <a:latin typeface="Microsoft YaHei" charset="-122"/>
                <a:ea typeface="Microsoft YaHei" charset="-122"/>
                <a:sym typeface="+mn-ea"/>
              </a:rPr>
              <a:t>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系统架构治理</a:t>
            </a:r>
          </a:p>
        </p:txBody>
      </p:sp>
      <p:pic>
        <p:nvPicPr>
          <p:cNvPr id="3" name="图片 2"/>
          <p:cNvPicPr>
            <a:picLocks noChangeAspect="1"/>
          </p:cNvPicPr>
          <p:nvPr/>
        </p:nvPicPr>
        <p:blipFill>
          <a:blip r:embed="rId6"/>
          <a:stretch>
            <a:fillRect/>
          </a:stretch>
        </p:blipFill>
        <p:spPr>
          <a:xfrm>
            <a:off x="676275" y="1812542"/>
            <a:ext cx="4330700" cy="3467100"/>
          </a:xfrm>
          <a:prstGeom prst="rect">
            <a:avLst/>
          </a:prstGeom>
        </p:spPr>
      </p:pic>
      <p:sp>
        <p:nvSpPr>
          <p:cNvPr id="5" name="文本框 4"/>
          <p:cNvSpPr txBox="1"/>
          <p:nvPr/>
        </p:nvSpPr>
        <p:spPr>
          <a:xfrm>
            <a:off x="5731418" y="1557713"/>
            <a:ext cx="5852160" cy="4124206"/>
          </a:xfrm>
          <a:prstGeom prst="rect">
            <a:avLst/>
          </a:prstGeom>
          <a:noFill/>
        </p:spPr>
        <p:txBody>
          <a:bodyPr wrap="square" rtlCol="0">
            <a:spAutoFit/>
          </a:bodyPr>
          <a:lstStyle/>
          <a:p>
            <a:pPr algn="l"/>
            <a:r>
              <a:rPr lang="zh-CN" altLang="en-US" b="1" dirty="0">
                <a:latin typeface="微软雅黑" charset="0"/>
                <a:ea typeface="微软雅黑" charset="0"/>
                <a:cs typeface="微软雅黑" charset="0"/>
              </a:rPr>
              <a:t>代码迁移完成情况：</a:t>
            </a:r>
            <a:endParaRPr lang="zh-CN" altLang="en-US" dirty="0">
              <a:latin typeface="微软雅黑" charset="0"/>
              <a:ea typeface="微软雅黑" charset="0"/>
              <a:cs typeface="微软雅黑" charset="0"/>
            </a:endParaRPr>
          </a:p>
          <a:p>
            <a:pPr algn="l"/>
            <a:r>
              <a:rPr lang="en-US" altLang="zh-CN" sz="1600" dirty="0">
                <a:latin typeface="微软雅黑" charset="0"/>
                <a:ea typeface="微软雅黑" charset="0"/>
                <a:cs typeface="微软雅黑" charset="0"/>
              </a:rPr>
              <a:t>1</a:t>
            </a:r>
            <a:r>
              <a:rPr lang="zh-CN" altLang="en-US" sz="1600" dirty="0">
                <a:latin typeface="微软雅黑" charset="0"/>
                <a:ea typeface="微软雅黑" charset="0"/>
                <a:cs typeface="微软雅黑" charset="0"/>
              </a:rPr>
              <a:t>、下半年完成资质认证，门店账号，门店标签等剩余部分的代码完全从</a:t>
            </a:r>
            <a:r>
              <a:rPr lang="en-US" altLang="zh-CN" sz="1600" dirty="0" err="1">
                <a:latin typeface="微软雅黑" charset="0"/>
                <a:ea typeface="微软雅黑" charset="0"/>
                <a:cs typeface="微软雅黑" charset="0"/>
              </a:rPr>
              <a:t>ustone</a:t>
            </a:r>
            <a:r>
              <a:rPr lang="zh-CN" altLang="en-US" sz="1600" dirty="0">
                <a:latin typeface="微软雅黑" charset="0"/>
                <a:ea typeface="微软雅黑" charset="0"/>
                <a:cs typeface="微软雅黑" charset="0"/>
              </a:rPr>
              <a:t>迁移到</a:t>
            </a:r>
            <a:r>
              <a:rPr lang="en-US" altLang="zh-CN" sz="1600" dirty="0" err="1">
                <a:latin typeface="微软雅黑" charset="0"/>
                <a:ea typeface="微软雅黑" charset="0"/>
                <a:cs typeface="微软雅黑" charset="0"/>
              </a:rPr>
              <a:t>crm</a:t>
            </a:r>
            <a:r>
              <a:rPr lang="en-US" altLang="zh-CN" sz="1600" dirty="0">
                <a:latin typeface="微软雅黑" charset="0"/>
                <a:ea typeface="微软雅黑" charset="0"/>
                <a:cs typeface="微软雅黑" charset="0"/>
              </a:rPr>
              <a:t>-core</a:t>
            </a:r>
            <a:r>
              <a:rPr lang="zh-CN" altLang="en-US" sz="1600" dirty="0">
                <a:latin typeface="微软雅黑" charset="0"/>
                <a:ea typeface="微软雅黑" charset="0"/>
                <a:cs typeface="微软雅黑" charset="0"/>
              </a:rPr>
              <a:t>；</a:t>
            </a:r>
            <a:endParaRPr lang="en-US" altLang="zh-CN" sz="1600" dirty="0">
              <a:latin typeface="微软雅黑" charset="0"/>
              <a:ea typeface="微软雅黑" charset="0"/>
              <a:cs typeface="微软雅黑" charset="0"/>
            </a:endParaRPr>
          </a:p>
          <a:p>
            <a:pPr algn="l"/>
            <a:r>
              <a:rPr lang="en-US" altLang="zh-CN" sz="1600" dirty="0">
                <a:latin typeface="微软雅黑" charset="0"/>
                <a:ea typeface="微软雅黑" charset="0"/>
                <a:cs typeface="微软雅黑" charset="0"/>
              </a:rPr>
              <a:t>2</a:t>
            </a:r>
            <a:r>
              <a:rPr lang="zh-CN" altLang="en-US" sz="1600" dirty="0">
                <a:latin typeface="微软雅黑" charset="0"/>
                <a:ea typeface="微软雅黑" charset="0"/>
                <a:cs typeface="微软雅黑" charset="0"/>
              </a:rPr>
              <a:t>、</a:t>
            </a:r>
            <a:r>
              <a:rPr lang="zh-CN" altLang="en-US" dirty="0">
                <a:solidFill>
                  <a:srgbClr val="FF0000"/>
                </a:solidFill>
                <a:latin typeface="微软雅黑" charset="0"/>
                <a:ea typeface="微软雅黑" charset="0"/>
                <a:cs typeface="微软雅黑" charset="0"/>
              </a:rPr>
              <a:t>至此已完成全部代码迁移</a:t>
            </a:r>
            <a:r>
              <a:rPr lang="zh-CN" altLang="en-US" sz="1600" dirty="0">
                <a:solidFill>
                  <a:srgbClr val="FF0000"/>
                </a:solidFill>
                <a:latin typeface="微软雅黑" charset="0"/>
                <a:ea typeface="微软雅黑" charset="0"/>
                <a:cs typeface="微软雅黑" charset="0"/>
              </a:rPr>
              <a:t>；</a:t>
            </a:r>
            <a:endParaRPr lang="en-US" altLang="zh-CN" sz="1600" dirty="0">
              <a:latin typeface="微软雅黑" charset="0"/>
              <a:ea typeface="微软雅黑" charset="0"/>
              <a:cs typeface="微软雅黑" charset="0"/>
            </a:endParaRPr>
          </a:p>
          <a:p>
            <a:pPr algn="l"/>
            <a:endParaRPr lang="en-US" altLang="zh-CN" sz="1600" dirty="0">
              <a:latin typeface="微软雅黑" charset="0"/>
              <a:ea typeface="微软雅黑" charset="0"/>
              <a:cs typeface="微软雅黑" charset="0"/>
            </a:endParaRPr>
          </a:p>
          <a:p>
            <a:pPr algn="l"/>
            <a:r>
              <a:rPr lang="zh-CN" altLang="en-US" b="1" dirty="0">
                <a:latin typeface="微软雅黑" charset="0"/>
                <a:ea typeface="微软雅黑" charset="0"/>
                <a:cs typeface="微软雅黑" charset="0"/>
              </a:rPr>
              <a:t>服务调用迁移完成情况：</a:t>
            </a:r>
            <a:endParaRPr lang="en-US" altLang="zh-CN" b="1" dirty="0">
              <a:latin typeface="微软雅黑" charset="0"/>
              <a:ea typeface="微软雅黑" charset="0"/>
              <a:cs typeface="微软雅黑" charset="0"/>
            </a:endParaRPr>
          </a:p>
          <a:p>
            <a:pPr algn="l"/>
            <a:r>
              <a:rPr lang="en-US" altLang="zh-CN" sz="1600" dirty="0">
                <a:latin typeface="微软雅黑" charset="0"/>
                <a:ea typeface="微软雅黑" charset="0"/>
                <a:cs typeface="微软雅黑" charset="0"/>
              </a:rPr>
              <a:t>1</a:t>
            </a:r>
            <a:r>
              <a:rPr lang="zh-CN" altLang="en-US" sz="1600" dirty="0">
                <a:latin typeface="微软雅黑" charset="0"/>
                <a:ea typeface="微软雅黑" charset="0"/>
                <a:cs typeface="微软雅黑" charset="0"/>
              </a:rPr>
              <a:t>、下半年完成门店分组接口，门店基础管理接口调用迁移至</a:t>
            </a:r>
            <a:r>
              <a:rPr lang="en-US" altLang="zh-CN" sz="1600" dirty="0" err="1">
                <a:latin typeface="微软雅黑" charset="0"/>
                <a:ea typeface="微软雅黑" charset="0"/>
                <a:cs typeface="微软雅黑" charset="0"/>
              </a:rPr>
              <a:t>crm</a:t>
            </a:r>
            <a:r>
              <a:rPr lang="en-US" altLang="zh-CN" sz="1600" dirty="0">
                <a:latin typeface="微软雅黑" charset="0"/>
                <a:ea typeface="微软雅黑" charset="0"/>
                <a:cs typeface="微软雅黑" charset="0"/>
              </a:rPr>
              <a:t>-core</a:t>
            </a:r>
            <a:r>
              <a:rPr lang="zh-CN" altLang="en-US" sz="1600" dirty="0">
                <a:latin typeface="微软雅黑" charset="0"/>
                <a:ea typeface="微软雅黑" charset="0"/>
                <a:cs typeface="微软雅黑" charset="0"/>
              </a:rPr>
              <a:t>；</a:t>
            </a:r>
            <a:endParaRPr lang="en-US" altLang="zh-CN" sz="1600" dirty="0">
              <a:latin typeface="微软雅黑" charset="0"/>
              <a:ea typeface="微软雅黑" charset="0"/>
              <a:cs typeface="微软雅黑" charset="0"/>
            </a:endParaRPr>
          </a:p>
          <a:p>
            <a:r>
              <a:rPr lang="en-US" altLang="zh-CN" sz="1600" dirty="0">
                <a:latin typeface="微软雅黑" charset="0"/>
                <a:ea typeface="微软雅黑" charset="0"/>
                <a:cs typeface="微软雅黑" charset="0"/>
              </a:rPr>
              <a:t>2</a:t>
            </a:r>
            <a:r>
              <a:rPr lang="zh-CN" altLang="en-US" sz="1600" dirty="0">
                <a:latin typeface="微软雅黑" charset="0"/>
                <a:ea typeface="微软雅黑" charset="0"/>
                <a:cs typeface="微软雅黑" charset="0"/>
              </a:rPr>
              <a:t>、截止目前已完成</a:t>
            </a:r>
            <a:r>
              <a:rPr lang="zh-CN" altLang="en-US" sz="1600" dirty="0">
                <a:solidFill>
                  <a:srgbClr val="FF0000"/>
                </a:solidFill>
                <a:latin typeface="微软雅黑" charset="0"/>
                <a:ea typeface="微软雅黑" charset="0"/>
                <a:cs typeface="微软雅黑" charset="0"/>
              </a:rPr>
              <a:t>门店服务人员接口、门店分组接口、门店基础管理接口</a:t>
            </a:r>
            <a:r>
              <a:rPr lang="zh-CN" altLang="en-US" sz="1600" dirty="0">
                <a:latin typeface="微软雅黑" charset="0"/>
                <a:ea typeface="微软雅黑" charset="0"/>
                <a:cs typeface="微软雅黑" charset="0"/>
              </a:rPr>
              <a:t>的调用迁移，剩余部分服务迁移计划明年上半年完成；</a:t>
            </a:r>
            <a:endParaRPr lang="en-US" altLang="zh-CN" sz="1600" dirty="0">
              <a:latin typeface="微软雅黑" charset="0"/>
              <a:ea typeface="微软雅黑" charset="0"/>
              <a:cs typeface="微软雅黑" charset="0"/>
            </a:endParaRPr>
          </a:p>
          <a:p>
            <a:pPr algn="l"/>
            <a:endParaRPr lang="en-US" altLang="zh-CN" sz="1600" dirty="0">
              <a:latin typeface="微软雅黑" charset="0"/>
              <a:ea typeface="微软雅黑" charset="0"/>
              <a:cs typeface="微软雅黑" charset="0"/>
            </a:endParaRPr>
          </a:p>
          <a:p>
            <a:pPr algn="l"/>
            <a:r>
              <a:rPr lang="zh-CN" altLang="en-US" b="1" dirty="0">
                <a:latin typeface="微软雅黑" charset="0"/>
                <a:ea typeface="微软雅黑" charset="0"/>
                <a:cs typeface="微软雅黑" charset="0"/>
              </a:rPr>
              <a:t>数据库实例迁移完成情况：</a:t>
            </a:r>
            <a:endParaRPr lang="en-US" altLang="zh-CN" b="1" dirty="0">
              <a:latin typeface="微软雅黑" charset="0"/>
              <a:ea typeface="微软雅黑" charset="0"/>
              <a:cs typeface="微软雅黑" charset="0"/>
            </a:endParaRPr>
          </a:p>
          <a:p>
            <a:pPr algn="l"/>
            <a:r>
              <a:rPr lang="en-US" altLang="zh-CN" sz="1600" dirty="0">
                <a:latin typeface="微软雅黑" charset="0"/>
                <a:ea typeface="微软雅黑" charset="0"/>
                <a:cs typeface="微软雅黑" charset="0"/>
              </a:rPr>
              <a:t>1</a:t>
            </a:r>
            <a:r>
              <a:rPr lang="zh-CN" altLang="en-US" sz="1600" dirty="0">
                <a:latin typeface="微软雅黑" charset="0"/>
                <a:ea typeface="微软雅黑" charset="0"/>
                <a:cs typeface="微软雅黑" charset="0"/>
              </a:rPr>
              <a:t>、新建了</a:t>
            </a:r>
            <a:r>
              <a:rPr lang="en-US" altLang="zh-CN" sz="1600" dirty="0" err="1">
                <a:latin typeface="微软雅黑" charset="0"/>
                <a:ea typeface="微软雅黑" charset="0"/>
                <a:cs typeface="微软雅黑" charset="0"/>
              </a:rPr>
              <a:t>crm</a:t>
            </a:r>
            <a:r>
              <a:rPr lang="zh-CN" altLang="en-US" sz="1600" dirty="0">
                <a:latin typeface="微软雅黑" charset="0"/>
                <a:ea typeface="微软雅黑" charset="0"/>
                <a:cs typeface="微软雅黑" charset="0"/>
              </a:rPr>
              <a:t>数据库实例；</a:t>
            </a:r>
            <a:endParaRPr lang="en-US" altLang="zh-CN" sz="1600" dirty="0">
              <a:latin typeface="微软雅黑" charset="0"/>
              <a:ea typeface="微软雅黑" charset="0"/>
              <a:cs typeface="微软雅黑" charset="0"/>
            </a:endParaRPr>
          </a:p>
          <a:p>
            <a:pPr algn="l"/>
            <a:r>
              <a:rPr lang="en-US" altLang="zh-CN" sz="1600" dirty="0">
                <a:latin typeface="微软雅黑" charset="0"/>
                <a:ea typeface="微软雅黑" charset="0"/>
                <a:cs typeface="微软雅黑" charset="0"/>
              </a:rPr>
              <a:t>2</a:t>
            </a:r>
            <a:r>
              <a:rPr lang="zh-CN" altLang="en-US" sz="1600" dirty="0">
                <a:latin typeface="微软雅黑" charset="0"/>
                <a:ea typeface="微软雅黑" charset="0"/>
                <a:cs typeface="微软雅黑" charset="0"/>
              </a:rPr>
              <a:t>、</a:t>
            </a:r>
            <a:r>
              <a:rPr lang="en-US" altLang="zh-CN" sz="1600" dirty="0">
                <a:latin typeface="微软雅黑" charset="0"/>
                <a:ea typeface="微软雅黑" charset="0"/>
                <a:cs typeface="微软雅黑" charset="0"/>
              </a:rPr>
              <a:t>touch-center</a:t>
            </a:r>
            <a:r>
              <a:rPr lang="zh-CN" altLang="en-US" sz="1600" dirty="0">
                <a:latin typeface="微软雅黑" charset="0"/>
                <a:ea typeface="微软雅黑" charset="0"/>
                <a:cs typeface="微软雅黑" charset="0"/>
              </a:rPr>
              <a:t>、</a:t>
            </a:r>
            <a:r>
              <a:rPr lang="en-US" altLang="zh-CN" sz="1600" dirty="0" err="1">
                <a:latin typeface="微软雅黑" charset="0"/>
                <a:ea typeface="微软雅黑" charset="0"/>
                <a:cs typeface="微软雅黑" charset="0"/>
              </a:rPr>
              <a:t>crm</a:t>
            </a:r>
            <a:r>
              <a:rPr lang="zh-CN" altLang="en-US" sz="1600" dirty="0">
                <a:latin typeface="微软雅黑" charset="0"/>
                <a:ea typeface="微软雅黑" charset="0"/>
                <a:cs typeface="微软雅黑" charset="0"/>
              </a:rPr>
              <a:t>、</a:t>
            </a:r>
            <a:r>
              <a:rPr lang="en-US" altLang="zh-CN" sz="1600" dirty="0" err="1">
                <a:latin typeface="微软雅黑" charset="0"/>
                <a:ea typeface="微软雅黑" charset="0"/>
                <a:cs typeface="微软雅黑" charset="0"/>
              </a:rPr>
              <a:t>crm_report</a:t>
            </a:r>
            <a:r>
              <a:rPr lang="zh-CN" altLang="en-US" sz="1600" dirty="0">
                <a:latin typeface="微软雅黑" charset="0"/>
                <a:ea typeface="微软雅黑" charset="0"/>
                <a:cs typeface="微软雅黑" charset="0"/>
              </a:rPr>
              <a:t>数据库已迁移到新的数据库实例；</a:t>
            </a:r>
          </a:p>
        </p:txBody>
      </p:sp>
      <p:sp>
        <p:nvSpPr>
          <p:cNvPr id="2" name="文本框 1">
            <a:extLst>
              <a:ext uri="{FF2B5EF4-FFF2-40B4-BE49-F238E27FC236}">
                <a16:creationId xmlns:a16="http://schemas.microsoft.com/office/drawing/2014/main" id="{F8B9D9B7-FF12-364D-816D-8854B0D843E2}"/>
              </a:ext>
            </a:extLst>
          </p:cNvPr>
          <p:cNvSpPr txBox="1"/>
          <p:nvPr/>
        </p:nvSpPr>
        <p:spPr>
          <a:xfrm>
            <a:off x="676275" y="1188381"/>
            <a:ext cx="2492990"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目标系统定位及边界：</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6"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sym typeface="+mn-ea"/>
              </a:rPr>
              <a:t>2021</a:t>
            </a:r>
            <a:r>
              <a:rPr lang="zh-CN" altLang="en-US" sz="2400" dirty="0">
                <a:solidFill>
                  <a:srgbClr val="FF0000"/>
                </a:solidFill>
                <a:latin typeface="Microsoft YaHei" charset="-122"/>
                <a:ea typeface="Microsoft YaHei" charset="-122"/>
              </a:rPr>
              <a:t>下</a:t>
            </a:r>
            <a:r>
              <a:rPr lang="zh-CN" altLang="en-US" sz="2400" dirty="0">
                <a:solidFill>
                  <a:srgbClr val="FF0000"/>
                </a:solidFill>
                <a:latin typeface="Microsoft YaHei" charset="-122"/>
                <a:ea typeface="Microsoft YaHei" charset="-122"/>
                <a:sym typeface="+mn-ea"/>
              </a:rPr>
              <a:t>半年总结</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研发质量提升</a:t>
            </a:r>
          </a:p>
        </p:txBody>
      </p:sp>
      <p:pic>
        <p:nvPicPr>
          <p:cNvPr id="2" name="图片 1"/>
          <p:cNvPicPr>
            <a:picLocks noChangeAspect="1"/>
          </p:cNvPicPr>
          <p:nvPr/>
        </p:nvPicPr>
        <p:blipFill>
          <a:blip r:embed="rId7"/>
          <a:stretch>
            <a:fillRect/>
          </a:stretch>
        </p:blipFill>
        <p:spPr>
          <a:xfrm>
            <a:off x="467360" y="1129665"/>
            <a:ext cx="6784975" cy="3371850"/>
          </a:xfrm>
          <a:prstGeom prst="rect">
            <a:avLst/>
          </a:prstGeom>
        </p:spPr>
      </p:pic>
      <p:sp>
        <p:nvSpPr>
          <p:cNvPr id="4" name="文本框 3"/>
          <p:cNvSpPr txBox="1"/>
          <p:nvPr/>
        </p:nvSpPr>
        <p:spPr>
          <a:xfrm>
            <a:off x="614045" y="4735195"/>
            <a:ext cx="10534650" cy="1600438"/>
          </a:xfrm>
          <a:prstGeom prst="rect">
            <a:avLst/>
          </a:prstGeom>
          <a:noFill/>
        </p:spPr>
        <p:txBody>
          <a:bodyPr wrap="square" rtlCol="0">
            <a:spAutoFit/>
          </a:bodyPr>
          <a:lstStyle/>
          <a:p>
            <a:r>
              <a:rPr lang="zh-CN" altLang="en-US" b="1" dirty="0">
                <a:latin typeface="微软雅黑" charset="0"/>
                <a:ea typeface="微软雅黑" charset="0"/>
                <a:cs typeface="微软雅黑" charset="0"/>
              </a:rPr>
              <a:t>完成情况：</a:t>
            </a:r>
            <a:endParaRPr lang="zh-CN" altLang="en-US" dirty="0">
              <a:latin typeface="微软雅黑" charset="0"/>
              <a:ea typeface="微软雅黑" charset="0"/>
              <a:cs typeface="微软雅黑" charset="0"/>
            </a:endParaRPr>
          </a:p>
          <a:p>
            <a:r>
              <a:rPr lang="en-US" altLang="zh-CN" sz="1600" dirty="0">
                <a:latin typeface="微软雅黑" charset="0"/>
                <a:ea typeface="微软雅黑" charset="0"/>
                <a:cs typeface="微软雅黑" charset="0"/>
              </a:rPr>
              <a:t>1</a:t>
            </a:r>
            <a:r>
              <a:rPr lang="zh-CN" altLang="en-US" sz="1600" dirty="0">
                <a:latin typeface="微软雅黑" charset="0"/>
                <a:ea typeface="微软雅黑" charset="0"/>
                <a:cs typeface="微软雅黑" charset="0"/>
              </a:rPr>
              <a:t>、技术方案已经制作统一的模板，所有技术方案统一按照模板去写</a:t>
            </a:r>
          </a:p>
          <a:p>
            <a:r>
              <a:rPr lang="en-US" altLang="zh-CN" sz="1600" dirty="0">
                <a:latin typeface="微软雅黑" charset="0"/>
                <a:ea typeface="微软雅黑" charset="0"/>
                <a:cs typeface="微软雅黑" charset="0"/>
              </a:rPr>
              <a:t>2</a:t>
            </a:r>
            <a:r>
              <a:rPr lang="zh-CN" altLang="en-US" sz="1600" dirty="0">
                <a:latin typeface="微软雅黑" charset="0"/>
                <a:ea typeface="微软雅黑" charset="0"/>
                <a:cs typeface="微软雅黑" charset="0"/>
              </a:rPr>
              <a:t>、</a:t>
            </a:r>
            <a:r>
              <a:rPr lang="zh-CN" altLang="en-US" sz="1600" dirty="0">
                <a:latin typeface="微软雅黑" charset="0"/>
                <a:ea typeface="微软雅黑" charset="0"/>
                <a:cs typeface="微软雅黑" charset="0"/>
                <a:sym typeface="+mn-ea"/>
              </a:rPr>
              <a:t>建立</a:t>
            </a:r>
            <a:r>
              <a:rPr lang="zh-CN" altLang="en-US" sz="1600" dirty="0">
                <a:latin typeface="微软雅黑" charset="0"/>
                <a:ea typeface="微软雅黑" charset="0"/>
                <a:cs typeface="微软雅黑" charset="0"/>
              </a:rPr>
              <a:t>发布</a:t>
            </a:r>
            <a:r>
              <a:rPr lang="en-US" altLang="zh-CN" sz="1600" dirty="0">
                <a:latin typeface="微软雅黑" charset="0"/>
                <a:ea typeface="微软雅黑" charset="0"/>
                <a:cs typeface="微软雅黑" charset="0"/>
              </a:rPr>
              <a:t>checklist</a:t>
            </a:r>
            <a:r>
              <a:rPr lang="zh-CN" altLang="en-US" sz="1600" dirty="0">
                <a:latin typeface="微软雅黑" charset="0"/>
                <a:ea typeface="微软雅黑" charset="0"/>
                <a:cs typeface="微软雅黑" charset="0"/>
              </a:rPr>
              <a:t>机制，所有发布都会执行，</a:t>
            </a:r>
            <a:r>
              <a:rPr lang="zh-CN" altLang="en-US" sz="1600" dirty="0">
                <a:solidFill>
                  <a:srgbClr val="FF0000"/>
                </a:solidFill>
                <a:latin typeface="微软雅黑" charset="0"/>
                <a:ea typeface="微软雅黑" charset="0"/>
                <a:cs typeface="微软雅黑" charset="0"/>
              </a:rPr>
              <a:t>提升开发和测试之间的沟通和协同，故障数量和级别也得到很好的控制</a:t>
            </a:r>
            <a:r>
              <a:rPr lang="zh-CN" altLang="en-US" sz="1600" dirty="0">
                <a:latin typeface="微软雅黑" charset="0"/>
                <a:ea typeface="微软雅黑" charset="0"/>
                <a:cs typeface="微软雅黑" charset="0"/>
              </a:rPr>
              <a:t>；</a:t>
            </a:r>
          </a:p>
          <a:p>
            <a:r>
              <a:rPr lang="en-US" altLang="zh-CN" sz="1600" dirty="0">
                <a:latin typeface="微软雅黑" charset="0"/>
                <a:ea typeface="微软雅黑" charset="0"/>
                <a:cs typeface="微软雅黑" charset="0"/>
              </a:rPr>
              <a:t>3</a:t>
            </a:r>
            <a:r>
              <a:rPr lang="zh-CN" altLang="en-US" sz="1600" dirty="0">
                <a:latin typeface="微软雅黑" charset="0"/>
                <a:ea typeface="微软雅黑" charset="0"/>
                <a:cs typeface="微软雅黑" charset="0"/>
              </a:rPr>
              <a:t>、</a:t>
            </a:r>
            <a:r>
              <a:rPr lang="en-US" altLang="zh-CN" sz="1600" dirty="0" err="1">
                <a:latin typeface="微软雅黑" charset="0"/>
                <a:ea typeface="微软雅黑" charset="0"/>
                <a:cs typeface="微软雅黑" charset="0"/>
              </a:rPr>
              <a:t>codereview</a:t>
            </a:r>
            <a:r>
              <a:rPr lang="zh-CN" altLang="en-US" sz="1600" dirty="0">
                <a:latin typeface="微软雅黑" charset="0"/>
                <a:ea typeface="微软雅黑" charset="0"/>
                <a:cs typeface="微软雅黑" charset="0"/>
              </a:rPr>
              <a:t>已经作为发布</a:t>
            </a:r>
            <a:r>
              <a:rPr lang="en-US" altLang="zh-CN" sz="1600" dirty="0">
                <a:latin typeface="微软雅黑" charset="0"/>
                <a:ea typeface="微软雅黑" charset="0"/>
                <a:cs typeface="微软雅黑" charset="0"/>
              </a:rPr>
              <a:t>checklist</a:t>
            </a:r>
            <a:r>
              <a:rPr lang="zh-CN" altLang="en-US" sz="1600" dirty="0">
                <a:latin typeface="微软雅黑" charset="0"/>
                <a:ea typeface="微软雅黑" charset="0"/>
                <a:cs typeface="微软雅黑" charset="0"/>
              </a:rPr>
              <a:t>的一部分，强制执行</a:t>
            </a:r>
          </a:p>
          <a:p>
            <a:r>
              <a:rPr lang="en-US" altLang="zh-CN" sz="1600" dirty="0">
                <a:latin typeface="微软雅黑" charset="0"/>
                <a:ea typeface="微软雅黑" charset="0"/>
                <a:cs typeface="微软雅黑" charset="0"/>
              </a:rPr>
              <a:t>4</a:t>
            </a:r>
            <a:r>
              <a:rPr lang="zh-CN" altLang="en-US" sz="1600" dirty="0">
                <a:latin typeface="微软雅黑" charset="0"/>
                <a:ea typeface="微软雅黑" charset="0"/>
                <a:cs typeface="微软雅黑" charset="0"/>
              </a:rPr>
              <a:t>、测试的线上流量回归也成为</a:t>
            </a:r>
            <a:r>
              <a:rPr lang="en-US" altLang="zh-CN" sz="1600" dirty="0">
                <a:latin typeface="微软雅黑" charset="0"/>
                <a:ea typeface="微软雅黑" charset="0"/>
                <a:cs typeface="微软雅黑" charset="0"/>
              </a:rPr>
              <a:t>checklist</a:t>
            </a:r>
            <a:r>
              <a:rPr lang="zh-CN" altLang="en-US" sz="1600" dirty="0">
                <a:latin typeface="微软雅黑" charset="0"/>
                <a:ea typeface="微软雅黑" charset="0"/>
                <a:cs typeface="微软雅黑" charset="0"/>
              </a:rPr>
              <a:t>的一部分，在发布前执行</a:t>
            </a:r>
          </a:p>
        </p:txBody>
      </p:sp>
      <p:sp>
        <p:nvSpPr>
          <p:cNvPr id="3" name="文本框 2"/>
          <p:cNvSpPr txBox="1"/>
          <p:nvPr/>
        </p:nvSpPr>
        <p:spPr>
          <a:xfrm>
            <a:off x="614045" y="6220460"/>
            <a:ext cx="10498455" cy="368300"/>
          </a:xfrm>
          <a:prstGeom prst="rect">
            <a:avLst/>
          </a:prstGeom>
          <a:noFill/>
        </p:spPr>
        <p:txBody>
          <a:bodyPr wrap="none" rtlCol="0">
            <a:spAutoFit/>
          </a:bodyPr>
          <a:lstStyle/>
          <a:p>
            <a:r>
              <a:rPr lang="zh-CN" altLang="en-US" b="1">
                <a:solidFill>
                  <a:srgbClr val="FF0000"/>
                </a:solidFill>
                <a:latin typeface="微软雅黑" charset="0"/>
                <a:ea typeface="微软雅黑" charset="0"/>
              </a:rPr>
              <a:t>总体来说现在的软件研发过程控制关键节点都是有的，合理和高效的，过程质量和线上质量都是良好的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2" name="文本框 1">
            <a:extLst>
              <a:ext uri="{FF2B5EF4-FFF2-40B4-BE49-F238E27FC236}">
                <a16:creationId xmlns:a16="http://schemas.microsoft.com/office/drawing/2014/main" id="{FAF2E40F-7A8D-564C-84AE-CA8D90B0107F}"/>
              </a:ext>
            </a:extLst>
          </p:cNvPr>
          <p:cNvSpPr txBox="1"/>
          <p:nvPr/>
        </p:nvSpPr>
        <p:spPr>
          <a:xfrm>
            <a:off x="4517571" y="2950029"/>
            <a:ext cx="2856872" cy="923330"/>
          </a:xfrm>
          <a:prstGeom prst="rect">
            <a:avLst/>
          </a:prstGeom>
          <a:noFill/>
        </p:spPr>
        <p:txBody>
          <a:bodyPr wrap="none" rtlCol="0">
            <a:spAutoFit/>
          </a:bodyPr>
          <a:lstStyle/>
          <a:p>
            <a:r>
              <a:rPr kumimoji="1" lang="en-US" altLang="zh-CN" sz="5400" dirty="0">
                <a:latin typeface="Microsoft YaHei" panose="020B0503020204020204" pitchFamily="34" charset="-122"/>
                <a:ea typeface="Microsoft YaHei" panose="020B0503020204020204" pitchFamily="34" charset="-122"/>
              </a:rPr>
              <a:t>The</a:t>
            </a:r>
            <a:r>
              <a:rPr kumimoji="1" lang="zh-CN" altLang="en-US" sz="5400" dirty="0">
                <a:latin typeface="Microsoft YaHei" panose="020B0503020204020204" pitchFamily="34" charset="-122"/>
                <a:ea typeface="Microsoft YaHei" panose="020B0503020204020204" pitchFamily="34" charset="-122"/>
              </a:rPr>
              <a:t> </a:t>
            </a:r>
            <a:r>
              <a:rPr kumimoji="1" lang="en-US" altLang="zh-CN" sz="5400" dirty="0">
                <a:latin typeface="Microsoft YaHei" panose="020B0503020204020204" pitchFamily="34" charset="-122"/>
                <a:ea typeface="Microsoft YaHei" panose="020B0503020204020204" pitchFamily="34" charset="-122"/>
              </a:rPr>
              <a:t>End</a:t>
            </a:r>
            <a:endParaRPr kumimoji="1" lang="zh-CN" altLang="en-US" sz="5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44516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4"/>
          <a:stretch>
            <a:fillRect/>
          </a:stretch>
        </p:blipFill>
        <p:spPr>
          <a:xfrm>
            <a:off x="10070592" y="313267"/>
            <a:ext cx="1005840" cy="236220"/>
          </a:xfrm>
          <a:prstGeom prst="rect">
            <a:avLst/>
          </a:prstGeom>
        </p:spPr>
      </p:pic>
      <p:pic>
        <p:nvPicPr>
          <p:cNvPr id="47" name="图片 46"/>
          <p:cNvPicPr>
            <a:picLocks noChangeAspect="1"/>
          </p:cNvPicPr>
          <p:nvPr/>
        </p:nvPicPr>
        <p:blipFill>
          <a:blip r:embed="rId5"/>
          <a:stretch>
            <a:fillRect/>
          </a:stretch>
        </p:blipFill>
        <p:spPr>
          <a:xfrm>
            <a:off x="11148894" y="403945"/>
            <a:ext cx="869369" cy="125476"/>
          </a:xfrm>
          <a:prstGeom prst="rect">
            <a:avLst/>
          </a:prstGeom>
        </p:spPr>
      </p:pic>
      <p:pic>
        <p:nvPicPr>
          <p:cNvPr id="48" name="图片 47"/>
          <p:cNvPicPr>
            <a:picLocks noChangeAspect="1"/>
          </p:cNvPicPr>
          <p:nvPr/>
        </p:nvPicPr>
        <p:blipFill>
          <a:blip r:embed="rId6"/>
          <a:stretch>
            <a:fillRect/>
          </a:stretch>
        </p:blipFill>
        <p:spPr>
          <a:xfrm>
            <a:off x="10034016" y="322008"/>
            <a:ext cx="203605" cy="254507"/>
          </a:xfrm>
          <a:prstGeom prst="rect">
            <a:avLst/>
          </a:prstGeom>
        </p:spPr>
      </p:pic>
      <p:pic>
        <p:nvPicPr>
          <p:cNvPr id="45" name="图片 44"/>
          <p:cNvPicPr>
            <a:picLocks noChangeAspect="1"/>
          </p:cNvPicPr>
          <p:nvPr/>
        </p:nvPicPr>
        <p:blipFill>
          <a:blip r:embed="rId7"/>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项目完成情况</a:t>
            </a:r>
          </a:p>
        </p:txBody>
      </p:sp>
      <p:graphicFrame>
        <p:nvGraphicFramePr>
          <p:cNvPr id="5" name="表格 4"/>
          <p:cNvGraphicFramePr/>
          <p:nvPr>
            <p:custDataLst>
              <p:tags r:id="rId1"/>
            </p:custDataLst>
            <p:extLst>
              <p:ext uri="{D42A27DB-BD31-4B8C-83A1-F6EECF244321}">
                <p14:modId xmlns:p14="http://schemas.microsoft.com/office/powerpoint/2010/main" val="3929522405"/>
              </p:ext>
            </p:extLst>
          </p:nvPr>
        </p:nvGraphicFramePr>
        <p:xfrm>
          <a:off x="467360" y="1722961"/>
          <a:ext cx="11102975" cy="3763010"/>
        </p:xfrm>
        <a:graphic>
          <a:graphicData uri="http://schemas.openxmlformats.org/drawingml/2006/table">
            <a:tbl>
              <a:tblPr firstRow="1" bandRow="1">
                <a:tableStyleId>{5C22544A-7EE6-4342-B048-85BDC9FD1C3A}</a:tableStyleId>
              </a:tblPr>
              <a:tblGrid>
                <a:gridCol w="1442085">
                  <a:extLst>
                    <a:ext uri="{9D8B030D-6E8A-4147-A177-3AD203B41FA5}">
                      <a16:colId xmlns:a16="http://schemas.microsoft.com/office/drawing/2014/main" val="20000"/>
                    </a:ext>
                  </a:extLst>
                </a:gridCol>
                <a:gridCol w="1194435">
                  <a:extLst>
                    <a:ext uri="{9D8B030D-6E8A-4147-A177-3AD203B41FA5}">
                      <a16:colId xmlns:a16="http://schemas.microsoft.com/office/drawing/2014/main" val="20001"/>
                    </a:ext>
                  </a:extLst>
                </a:gridCol>
                <a:gridCol w="1358265">
                  <a:extLst>
                    <a:ext uri="{9D8B030D-6E8A-4147-A177-3AD203B41FA5}">
                      <a16:colId xmlns:a16="http://schemas.microsoft.com/office/drawing/2014/main" val="20002"/>
                    </a:ext>
                  </a:extLst>
                </a:gridCol>
                <a:gridCol w="1243965">
                  <a:extLst>
                    <a:ext uri="{9D8B030D-6E8A-4147-A177-3AD203B41FA5}">
                      <a16:colId xmlns:a16="http://schemas.microsoft.com/office/drawing/2014/main" val="20003"/>
                    </a:ext>
                  </a:extLst>
                </a:gridCol>
                <a:gridCol w="684530">
                  <a:extLst>
                    <a:ext uri="{9D8B030D-6E8A-4147-A177-3AD203B41FA5}">
                      <a16:colId xmlns:a16="http://schemas.microsoft.com/office/drawing/2014/main" val="20004"/>
                    </a:ext>
                  </a:extLst>
                </a:gridCol>
                <a:gridCol w="633095">
                  <a:extLst>
                    <a:ext uri="{9D8B030D-6E8A-4147-A177-3AD203B41FA5}">
                      <a16:colId xmlns:a16="http://schemas.microsoft.com/office/drawing/2014/main" val="20005"/>
                    </a:ext>
                  </a:extLst>
                </a:gridCol>
                <a:gridCol w="815975">
                  <a:extLst>
                    <a:ext uri="{9D8B030D-6E8A-4147-A177-3AD203B41FA5}">
                      <a16:colId xmlns:a16="http://schemas.microsoft.com/office/drawing/2014/main" val="20006"/>
                    </a:ext>
                  </a:extLst>
                </a:gridCol>
                <a:gridCol w="1375410">
                  <a:extLst>
                    <a:ext uri="{9D8B030D-6E8A-4147-A177-3AD203B41FA5}">
                      <a16:colId xmlns:a16="http://schemas.microsoft.com/office/drawing/2014/main" val="20007"/>
                    </a:ext>
                  </a:extLst>
                </a:gridCol>
                <a:gridCol w="1259840">
                  <a:extLst>
                    <a:ext uri="{9D8B030D-6E8A-4147-A177-3AD203B41FA5}">
                      <a16:colId xmlns:a16="http://schemas.microsoft.com/office/drawing/2014/main" val="20008"/>
                    </a:ext>
                  </a:extLst>
                </a:gridCol>
                <a:gridCol w="1095375">
                  <a:extLst>
                    <a:ext uri="{9D8B030D-6E8A-4147-A177-3AD203B41FA5}">
                      <a16:colId xmlns:a16="http://schemas.microsoft.com/office/drawing/2014/main" val="20009"/>
                    </a:ext>
                  </a:extLst>
                </a:gridCol>
              </a:tblGrid>
              <a:tr h="451485">
                <a:tc>
                  <a:txBody>
                    <a:bodyPr/>
                    <a:lstStyle/>
                    <a:p>
                      <a:pPr>
                        <a:buNone/>
                      </a:pPr>
                      <a:r>
                        <a:rPr lang="zh-CN" altLang="en-US">
                          <a:latin typeface="微软雅黑" charset="0"/>
                          <a:ea typeface="微软雅黑" charset="0"/>
                        </a:rPr>
                        <a:t>项目名称</a:t>
                      </a:r>
                    </a:p>
                  </a:txBody>
                  <a:tcPr/>
                </a:tc>
                <a:tc>
                  <a:txBody>
                    <a:bodyPr/>
                    <a:lstStyle/>
                    <a:p>
                      <a:pPr>
                        <a:buNone/>
                      </a:pPr>
                      <a:r>
                        <a:rPr lang="zh-CN" altLang="en-US">
                          <a:latin typeface="微软雅黑" charset="0"/>
                          <a:ea typeface="微软雅黑" charset="0"/>
                        </a:rPr>
                        <a:t>开始时间</a:t>
                      </a:r>
                    </a:p>
                  </a:txBody>
                  <a:tcPr/>
                </a:tc>
                <a:tc>
                  <a:txBody>
                    <a:bodyPr/>
                    <a:lstStyle/>
                    <a:p>
                      <a:pPr>
                        <a:buNone/>
                      </a:pPr>
                      <a:r>
                        <a:rPr lang="zh-CN" altLang="en-US">
                          <a:latin typeface="微软雅黑" charset="0"/>
                          <a:ea typeface="微软雅黑" charset="0"/>
                        </a:rPr>
                        <a:t>结束时间</a:t>
                      </a:r>
                    </a:p>
                  </a:txBody>
                  <a:tcPr/>
                </a:tc>
                <a:tc>
                  <a:txBody>
                    <a:bodyPr/>
                    <a:lstStyle/>
                    <a:p>
                      <a:pPr>
                        <a:buNone/>
                      </a:pPr>
                      <a:r>
                        <a:rPr lang="zh-CN" altLang="en-US">
                          <a:latin typeface="微软雅黑" charset="0"/>
                          <a:ea typeface="微软雅黑" charset="0"/>
                        </a:rPr>
                        <a:t>跨团队数</a:t>
                      </a:r>
                    </a:p>
                  </a:txBody>
                  <a:tcPr/>
                </a:tc>
                <a:tc>
                  <a:txBody>
                    <a:bodyPr/>
                    <a:lstStyle/>
                    <a:p>
                      <a:pPr>
                        <a:buNone/>
                      </a:pPr>
                      <a:r>
                        <a:rPr lang="en-US" altLang="zh-CN">
                          <a:latin typeface="微软雅黑" charset="0"/>
                          <a:ea typeface="微软雅黑" charset="0"/>
                        </a:rPr>
                        <a:t>PM</a:t>
                      </a:r>
                    </a:p>
                  </a:txBody>
                  <a:tcPr/>
                </a:tc>
                <a:tc>
                  <a:txBody>
                    <a:bodyPr/>
                    <a:lstStyle/>
                    <a:p>
                      <a:pPr>
                        <a:buNone/>
                      </a:pPr>
                      <a:r>
                        <a:rPr lang="en-US" altLang="zh-CN">
                          <a:latin typeface="微软雅黑" charset="0"/>
                          <a:ea typeface="微软雅黑" charset="0"/>
                        </a:rPr>
                        <a:t>PD</a:t>
                      </a:r>
                    </a:p>
                  </a:txBody>
                  <a:tcPr/>
                </a:tc>
                <a:tc>
                  <a:txBody>
                    <a:bodyPr/>
                    <a:lstStyle/>
                    <a:p>
                      <a:pPr>
                        <a:buNone/>
                      </a:pPr>
                      <a:r>
                        <a:rPr lang="en-US" altLang="zh-CN">
                          <a:latin typeface="微软雅黑" charset="0"/>
                          <a:ea typeface="微软雅黑" charset="0"/>
                        </a:rPr>
                        <a:t>PTM</a:t>
                      </a:r>
                    </a:p>
                  </a:txBody>
                  <a:tcPr/>
                </a:tc>
                <a:tc>
                  <a:txBody>
                    <a:bodyPr/>
                    <a:lstStyle/>
                    <a:p>
                      <a:pPr>
                        <a:buNone/>
                      </a:pPr>
                      <a:r>
                        <a:rPr lang="zh-CN" altLang="en-US">
                          <a:latin typeface="微软雅黑" charset="0"/>
                          <a:ea typeface="微软雅黑" charset="0"/>
                        </a:rPr>
                        <a:t>发起业务线</a:t>
                      </a:r>
                    </a:p>
                  </a:txBody>
                  <a:tcPr/>
                </a:tc>
                <a:tc>
                  <a:txBody>
                    <a:bodyPr/>
                    <a:lstStyle/>
                    <a:p>
                      <a:pPr>
                        <a:buNone/>
                      </a:pPr>
                      <a:r>
                        <a:rPr lang="zh-CN" altLang="en-US">
                          <a:latin typeface="微软雅黑" charset="0"/>
                          <a:ea typeface="微软雅黑" charset="0"/>
                        </a:rPr>
                        <a:t>权重总分</a:t>
                      </a:r>
                    </a:p>
                  </a:txBody>
                  <a:tcPr/>
                </a:tc>
                <a:tc>
                  <a:txBody>
                    <a:bodyPr/>
                    <a:lstStyle/>
                    <a:p>
                      <a:pPr>
                        <a:buNone/>
                      </a:pPr>
                      <a:r>
                        <a:rPr lang="zh-CN" altLang="en-US">
                          <a:latin typeface="微软雅黑" charset="0"/>
                          <a:ea typeface="微软雅黑" charset="0"/>
                        </a:rPr>
                        <a:t>总评价</a:t>
                      </a:r>
                    </a:p>
                  </a:txBody>
                  <a:tcPr/>
                </a:tc>
                <a:extLst>
                  <a:ext uri="{0D108BD9-81ED-4DB2-BD59-A6C34878D82A}">
                    <a16:rowId xmlns:a16="http://schemas.microsoft.com/office/drawing/2014/main" val="10000"/>
                  </a:ext>
                </a:extLst>
              </a:tr>
              <a:tr h="384810">
                <a:tc>
                  <a:txBody>
                    <a:bodyPr/>
                    <a:lstStyle/>
                    <a:p>
                      <a:pPr>
                        <a:buNone/>
                      </a:pPr>
                      <a:r>
                        <a:rPr lang="zh-CN" altLang="en-US" sz="1200" dirty="0">
                          <a:latin typeface="微软雅黑" charset="0"/>
                          <a:ea typeface="微软雅黑" charset="0"/>
                        </a:rPr>
                        <a:t>群控</a:t>
                      </a:r>
                    </a:p>
                  </a:txBody>
                  <a:tcPr/>
                </a:tc>
                <a:tc>
                  <a:txBody>
                    <a:bodyPr/>
                    <a:lstStyle/>
                    <a:p>
                      <a:pPr>
                        <a:buNone/>
                      </a:pPr>
                      <a:r>
                        <a:rPr lang="en-US" altLang="zh-CN" sz="1200" dirty="0">
                          <a:latin typeface="微软雅黑" charset="0"/>
                          <a:ea typeface="微软雅黑" charset="0"/>
                        </a:rPr>
                        <a:t>2021-07-19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2021-08-02</a:t>
                      </a:r>
                    </a:p>
                  </a:txBody>
                  <a:tcPr/>
                </a:tc>
                <a:tc>
                  <a:txBody>
                    <a:bodyPr/>
                    <a:lstStyle/>
                    <a:p>
                      <a:pPr>
                        <a:buNone/>
                      </a:pPr>
                      <a:r>
                        <a:rPr lang="en-US" altLang="zh-CN" sz="1200" dirty="0">
                          <a:latin typeface="微软雅黑" charset="0"/>
                          <a:ea typeface="微软雅黑" charset="0"/>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栋</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川枫</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闻羽</a:t>
                      </a:r>
                    </a:p>
                  </a:txBody>
                  <a:tcPr/>
                </a:tc>
                <a:tc>
                  <a:txBody>
                    <a:bodyPr/>
                    <a:lstStyle/>
                    <a:p>
                      <a:pPr>
                        <a:buNone/>
                      </a:pPr>
                      <a:r>
                        <a:rPr lang="en-US" altLang="zh-CN" sz="1200">
                          <a:latin typeface="微软雅黑" charset="0"/>
                          <a:ea typeface="微软雅黑" charset="0"/>
                          <a:sym typeface="+mn-ea"/>
                        </a:rPr>
                        <a:t>CRM</a:t>
                      </a:r>
                    </a:p>
                    <a:p>
                      <a:pPr>
                        <a:buNone/>
                      </a:pPr>
                      <a:endParaRPr lang="zh-CN" altLang="en-US" sz="1200">
                        <a:latin typeface="微软雅黑" charset="0"/>
                        <a:ea typeface="微软雅黑"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98.20</a:t>
                      </a:r>
                    </a:p>
                  </a:txBody>
                  <a:tcPr/>
                </a:tc>
                <a:tc>
                  <a:txBody>
                    <a:bodyPr/>
                    <a:lstStyle/>
                    <a:p>
                      <a:pPr>
                        <a:buNone/>
                      </a:pPr>
                      <a:r>
                        <a:rPr lang="zh-CN" altLang="en-US" sz="1200" dirty="0">
                          <a:latin typeface="微软雅黑" charset="0"/>
                          <a:ea typeface="微软雅黑" charset="0"/>
                        </a:rPr>
                        <a:t>优秀</a:t>
                      </a:r>
                    </a:p>
                  </a:txBody>
                  <a:tcPr/>
                </a:tc>
                <a:extLst>
                  <a:ext uri="{0D108BD9-81ED-4DB2-BD59-A6C34878D82A}">
                    <a16:rowId xmlns:a16="http://schemas.microsoft.com/office/drawing/2014/main" val="10001"/>
                  </a:ext>
                </a:extLst>
              </a:tr>
              <a:tr h="385445">
                <a:tc>
                  <a:txBody>
                    <a:bodyPr/>
                    <a:lstStyle/>
                    <a:p>
                      <a:pPr>
                        <a:buNone/>
                      </a:pPr>
                      <a:r>
                        <a:rPr lang="zh-CN" altLang="en-US" sz="1200" dirty="0">
                          <a:latin typeface="微软雅黑" charset="0"/>
                          <a:ea typeface="微软雅黑" charset="0"/>
                          <a:cs typeface="微软雅黑" charset="0"/>
                        </a:rPr>
                        <a:t>提篮子项目</a:t>
                      </a:r>
                      <a:r>
                        <a:rPr lang="zh-CN" altLang="en-US" sz="1200" dirty="0">
                          <a:latin typeface="微软雅黑" charset="0"/>
                          <a:ea typeface="微软雅黑" charset="0"/>
                        </a:rPr>
                        <a:t>（支持）</a:t>
                      </a:r>
                      <a:endParaRPr lang="zh-CN" altLang="en-US" sz="1200" dirty="0">
                        <a:latin typeface="微软雅黑" charset="0"/>
                        <a:ea typeface="微软雅黑" charset="0"/>
                        <a:cs typeface="微软雅黑" charset="0"/>
                      </a:endParaRPr>
                    </a:p>
                  </a:txBody>
                  <a:tcPr/>
                </a:tc>
                <a:tc>
                  <a:txBody>
                    <a:bodyPr/>
                    <a:lstStyle/>
                    <a:p>
                      <a:pPr>
                        <a:buNone/>
                      </a:pPr>
                      <a:r>
                        <a:rPr lang="en-US" altLang="zh-CN" sz="1200" dirty="0">
                          <a:latin typeface="微软雅黑" charset="0"/>
                          <a:ea typeface="微软雅黑" charset="0"/>
                        </a:rPr>
                        <a:t>2021-07-26</a:t>
                      </a:r>
                    </a:p>
                  </a:txBody>
                  <a:tcPr/>
                </a:tc>
                <a:tc>
                  <a:txBody>
                    <a:bodyPr/>
                    <a:lstStyle/>
                    <a:p>
                      <a:pPr>
                        <a:buNone/>
                      </a:pPr>
                      <a:r>
                        <a:rPr lang="en-US" altLang="zh-CN" sz="1200" dirty="0">
                          <a:latin typeface="微软雅黑" charset="0"/>
                          <a:ea typeface="微软雅黑" charset="0"/>
                        </a:rPr>
                        <a:t>2021-08-19</a:t>
                      </a:r>
                    </a:p>
                  </a:txBody>
                  <a:tcPr/>
                </a:tc>
                <a:tc>
                  <a:txBody>
                    <a:bodyPr/>
                    <a:lstStyle/>
                    <a:p>
                      <a:pPr>
                        <a:buNone/>
                      </a:pPr>
                      <a:r>
                        <a:rPr lang="en-US" altLang="zh-CN" sz="1200" dirty="0">
                          <a:latin typeface="微软雅黑" charset="0"/>
                          <a:ea typeface="微软雅黑" charset="0"/>
                        </a:rPr>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凯</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小怪兽</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辛夷</a:t>
                      </a:r>
                    </a:p>
                  </a:txBody>
                  <a:tcPr/>
                </a:tc>
                <a:tc>
                  <a:txBody>
                    <a:bodyPr/>
                    <a:lstStyle/>
                    <a:p>
                      <a:pPr>
                        <a:buNone/>
                      </a:pPr>
                      <a:r>
                        <a:rPr lang="zh-CN" altLang="en-US" sz="1200" dirty="0">
                          <a:latin typeface="微软雅黑" charset="0"/>
                          <a:ea typeface="微软雅黑" charset="0"/>
                        </a:rPr>
                        <a:t>导购</a:t>
                      </a:r>
                      <a:endParaRPr lang="en-US" altLang="zh-CN" sz="1200" dirty="0">
                        <a:latin typeface="微软雅黑" charset="0"/>
                        <a:ea typeface="微软雅黑"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93.40</a:t>
                      </a:r>
                    </a:p>
                  </a:txBody>
                  <a:tcPr/>
                </a:tc>
                <a:tc>
                  <a:txBody>
                    <a:bodyPr/>
                    <a:lstStyle/>
                    <a:p>
                      <a:pPr>
                        <a:buNone/>
                      </a:pPr>
                      <a:r>
                        <a:rPr lang="zh-CN" altLang="en-US" sz="1200" dirty="0">
                          <a:latin typeface="微软雅黑" charset="0"/>
                          <a:ea typeface="微软雅黑" charset="0"/>
                        </a:rPr>
                        <a:t>良好</a:t>
                      </a:r>
                    </a:p>
                  </a:txBody>
                  <a:tcPr/>
                </a:tc>
                <a:extLst>
                  <a:ext uri="{0D108BD9-81ED-4DB2-BD59-A6C34878D82A}">
                    <a16:rowId xmlns:a16="http://schemas.microsoft.com/office/drawing/2014/main" val="10002"/>
                  </a:ext>
                </a:extLst>
              </a:tr>
              <a:tr h="385445">
                <a:tc>
                  <a:txBody>
                    <a:bodyPr/>
                    <a:lstStyle/>
                    <a:p>
                      <a:pPr>
                        <a:buNone/>
                      </a:pPr>
                      <a:r>
                        <a:rPr lang="en-US" altLang="zh-CN" sz="1200" dirty="0">
                          <a:latin typeface="微软雅黑" charset="0"/>
                          <a:ea typeface="微软雅黑" charset="0"/>
                          <a:cs typeface="微软雅黑" charset="0"/>
                        </a:rPr>
                        <a:t>OMO</a:t>
                      </a:r>
                      <a:r>
                        <a:rPr lang="zh-CN" altLang="en-US" sz="1200" dirty="0">
                          <a:latin typeface="微软雅黑" charset="0"/>
                          <a:ea typeface="微软雅黑" charset="0"/>
                          <a:cs typeface="微软雅黑" charset="0"/>
                        </a:rPr>
                        <a:t>项目（支持）</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2021-08-11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2021-09-27</a:t>
                      </a:r>
                    </a:p>
                  </a:txBody>
                  <a:tcPr/>
                </a:tc>
                <a:tc>
                  <a:txBody>
                    <a:bodyPr/>
                    <a:lstStyle/>
                    <a:p>
                      <a:pPr>
                        <a:buNone/>
                      </a:pPr>
                      <a:r>
                        <a:rPr lang="en-US" altLang="zh-CN" sz="1200" dirty="0">
                          <a:latin typeface="微软雅黑" charset="0"/>
                          <a:ea typeface="微软雅黑" charset="0"/>
                        </a:rPr>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芒草</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乐凡</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芯玥</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创新</a:t>
                      </a:r>
                      <a:endParaRPr lang="en-US" altLang="zh-CN" sz="1200" dirty="0">
                        <a:latin typeface="微软雅黑" charset="0"/>
                        <a:ea typeface="微软雅黑"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86.20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良好</a:t>
                      </a:r>
                    </a:p>
                  </a:txBody>
                  <a:tcPr/>
                </a:tc>
                <a:extLst>
                  <a:ext uri="{0D108BD9-81ED-4DB2-BD59-A6C34878D82A}">
                    <a16:rowId xmlns:a16="http://schemas.microsoft.com/office/drawing/2014/main" val="4089303397"/>
                  </a:ext>
                </a:extLst>
              </a:tr>
              <a:tr h="457200">
                <a:tc>
                  <a:txBody>
                    <a:bodyPr/>
                    <a:lstStyle/>
                    <a:p>
                      <a:pPr>
                        <a:buNone/>
                      </a:pPr>
                      <a:r>
                        <a:rPr lang="zh-CN" altLang="en-US" sz="1200" dirty="0">
                          <a:latin typeface="微软雅黑" charset="0"/>
                          <a:ea typeface="微软雅黑" charset="0"/>
                          <a:cs typeface="微软雅黑" charset="0"/>
                        </a:rPr>
                        <a:t>触达中心</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2021-09-01</a:t>
                      </a:r>
                    </a:p>
                  </a:txBody>
                  <a:tcPr/>
                </a:tc>
                <a:tc>
                  <a:txBody>
                    <a:bodyPr/>
                    <a:lstStyle/>
                    <a:p>
                      <a:pPr>
                        <a:buNone/>
                      </a:pPr>
                      <a:r>
                        <a:rPr lang="en-US" altLang="zh-CN" sz="1200" dirty="0">
                          <a:latin typeface="微软雅黑" charset="0"/>
                          <a:ea typeface="微软雅黑" charset="0"/>
                        </a:rPr>
                        <a:t>2021-09-29</a:t>
                      </a:r>
                    </a:p>
                  </a:txBody>
                  <a:tcPr/>
                </a:tc>
                <a:tc>
                  <a:txBody>
                    <a:bodyPr/>
                    <a:lstStyle/>
                    <a:p>
                      <a:pPr>
                        <a:buNone/>
                      </a:pPr>
                      <a:r>
                        <a:rPr lang="en-US" altLang="zh-CN" sz="1200" dirty="0">
                          <a:latin typeface="微软雅黑" charset="0"/>
                          <a:ea typeface="微软雅黑" charset="0"/>
                        </a:rPr>
                        <a:t>5</a:t>
                      </a:r>
                    </a:p>
                  </a:txBody>
                  <a:tcPr/>
                </a:tc>
                <a:tc>
                  <a:txBody>
                    <a:bodyPr/>
                    <a:lstStyle/>
                    <a:p>
                      <a:pPr>
                        <a:buNone/>
                      </a:pPr>
                      <a:r>
                        <a:rPr lang="zh-CN" altLang="en-US" sz="1200" dirty="0">
                          <a:latin typeface="微软雅黑" charset="0"/>
                          <a:ea typeface="微软雅黑" charset="0"/>
                        </a:rPr>
                        <a:t>栋</a:t>
                      </a:r>
                    </a:p>
                  </a:txBody>
                  <a:tcPr/>
                </a:tc>
                <a:tc>
                  <a:txBody>
                    <a:bodyPr/>
                    <a:lstStyle/>
                    <a:p>
                      <a:pPr>
                        <a:buNone/>
                      </a:pPr>
                      <a:r>
                        <a:rPr lang="zh-CN" altLang="en-US" sz="1200" dirty="0">
                          <a:latin typeface="微软雅黑" charset="0"/>
                          <a:ea typeface="微软雅黑" charset="0"/>
                        </a:rPr>
                        <a:t>川枫</a:t>
                      </a:r>
                    </a:p>
                  </a:txBody>
                  <a:tcPr/>
                </a:tc>
                <a:tc>
                  <a:txBody>
                    <a:bodyPr/>
                    <a:lstStyle/>
                    <a:p>
                      <a:pPr>
                        <a:buNone/>
                      </a:pPr>
                      <a:r>
                        <a:rPr lang="zh-CN" altLang="en-US" sz="1200" dirty="0">
                          <a:latin typeface="微软雅黑" charset="0"/>
                          <a:ea typeface="微软雅黑" charset="0"/>
                        </a:rPr>
                        <a:t>闻羽</a:t>
                      </a:r>
                    </a:p>
                  </a:txBody>
                  <a:tcPr/>
                </a:tc>
                <a:tc>
                  <a:txBody>
                    <a:bodyPr/>
                    <a:lstStyle/>
                    <a:p>
                      <a:pPr>
                        <a:buNone/>
                      </a:pPr>
                      <a:r>
                        <a:rPr lang="en-US" altLang="zh-CN" sz="1200">
                          <a:latin typeface="微软雅黑" charset="0"/>
                          <a:ea typeface="微软雅黑" charset="0"/>
                          <a:sym typeface="+mn-ea"/>
                        </a:rPr>
                        <a:t>CRM</a:t>
                      </a:r>
                    </a:p>
                    <a:p>
                      <a:pPr>
                        <a:buNone/>
                      </a:pPr>
                      <a:endParaRPr lang="zh-CN" altLang="en-US" sz="1200">
                        <a:latin typeface="微软雅黑" charset="0"/>
                        <a:ea typeface="微软雅黑"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微软雅黑" charset="0"/>
                          <a:ea typeface="微软雅黑" charset="0"/>
                        </a:rPr>
                        <a:t>86.80</a:t>
                      </a:r>
                    </a:p>
                  </a:txBody>
                  <a:tcPr/>
                </a:tc>
                <a:tc>
                  <a:txBody>
                    <a:bodyPr/>
                    <a:lstStyle/>
                    <a:p>
                      <a:pPr>
                        <a:buNone/>
                      </a:pPr>
                      <a:r>
                        <a:rPr lang="zh-CN" altLang="en-US" sz="1200">
                          <a:solidFill>
                            <a:schemeClr val="tx1"/>
                          </a:solidFill>
                          <a:latin typeface="微软雅黑" charset="0"/>
                          <a:ea typeface="微软雅黑" charset="0"/>
                          <a:sym typeface="+mn-ea"/>
                        </a:rPr>
                        <a:t>良好</a:t>
                      </a:r>
                    </a:p>
                    <a:p>
                      <a:pPr>
                        <a:buNone/>
                      </a:pPr>
                      <a:endParaRPr lang="zh-CN" altLang="en-US" sz="1200">
                        <a:solidFill>
                          <a:schemeClr val="tx1"/>
                        </a:solidFill>
                        <a:latin typeface="微软雅黑" charset="0"/>
                        <a:ea typeface="微软雅黑" charset="0"/>
                        <a:sym typeface="+mn-ea"/>
                      </a:endParaRPr>
                    </a:p>
                  </a:txBody>
                  <a:tcPr/>
                </a:tc>
                <a:extLst>
                  <a:ext uri="{0D108BD9-81ED-4DB2-BD59-A6C34878D82A}">
                    <a16:rowId xmlns:a16="http://schemas.microsoft.com/office/drawing/2014/main" val="10003"/>
                  </a:ext>
                </a:extLst>
              </a:tr>
              <a:tr h="385445">
                <a:tc>
                  <a:txBody>
                    <a:bodyPr/>
                    <a:lstStyle/>
                    <a:p>
                      <a:pPr>
                        <a:buNone/>
                      </a:pPr>
                      <a:r>
                        <a:rPr lang="zh-CN" altLang="en-US" sz="1200" dirty="0">
                          <a:latin typeface="微软雅黑" charset="0"/>
                          <a:ea typeface="微软雅黑" charset="0"/>
                        </a:rPr>
                        <a:t>战斗报销增加申请审批</a:t>
                      </a:r>
                      <a:r>
                        <a:rPr lang="en-US" altLang="zh-CN" sz="1200" dirty="0">
                          <a:latin typeface="微软雅黑" charset="0"/>
                          <a:ea typeface="微软雅黑" charset="0"/>
                        </a:rPr>
                        <a:t>&amp;</a:t>
                      </a:r>
                      <a:r>
                        <a:rPr lang="zh-CN" altLang="en-US" sz="1200" dirty="0">
                          <a:latin typeface="微软雅黑" charset="0"/>
                          <a:ea typeface="微软雅黑" charset="0"/>
                        </a:rPr>
                        <a:t>任务管理增加拜访任务</a:t>
                      </a:r>
                    </a:p>
                  </a:txBody>
                  <a:tcPr/>
                </a:tc>
                <a:tc>
                  <a:txBody>
                    <a:bodyPr/>
                    <a:lstStyle/>
                    <a:p>
                      <a:pPr>
                        <a:buNone/>
                      </a:pPr>
                      <a:r>
                        <a:rPr lang="en-US" altLang="zh-CN" sz="1200" dirty="0">
                          <a:latin typeface="微软雅黑" charset="0"/>
                          <a:ea typeface="微软雅黑" charset="0"/>
                        </a:rPr>
                        <a:t>2021-09-01</a:t>
                      </a:r>
                    </a:p>
                  </a:txBody>
                  <a:tcPr/>
                </a:tc>
                <a:tc>
                  <a:txBody>
                    <a:bodyPr/>
                    <a:lstStyle/>
                    <a:p>
                      <a:pPr>
                        <a:buNone/>
                      </a:pPr>
                      <a:r>
                        <a:rPr lang="en-US" altLang="zh-CN" sz="1200" dirty="0">
                          <a:latin typeface="微软雅黑" charset="0"/>
                          <a:ea typeface="微软雅黑" charset="0"/>
                        </a:rPr>
                        <a:t>2021-09-29</a:t>
                      </a:r>
                    </a:p>
                  </a:txBody>
                  <a:tcPr/>
                </a:tc>
                <a:tc>
                  <a:txBody>
                    <a:bodyPr/>
                    <a:lstStyle/>
                    <a:p>
                      <a:pPr>
                        <a:buNone/>
                      </a:pPr>
                      <a:r>
                        <a:rPr lang="en-US" altLang="zh-CN" sz="1200" dirty="0">
                          <a:latin typeface="微软雅黑" charset="0"/>
                          <a:ea typeface="微软雅黑" charset="0"/>
                        </a:rPr>
                        <a:t>2</a:t>
                      </a:r>
                    </a:p>
                  </a:txBody>
                  <a:tcPr/>
                </a:tc>
                <a:tc>
                  <a:txBody>
                    <a:bodyPr/>
                    <a:lstStyle/>
                    <a:p>
                      <a:pPr>
                        <a:buNone/>
                      </a:pPr>
                      <a:r>
                        <a:rPr lang="zh-CN" altLang="en-US" sz="1200" dirty="0">
                          <a:latin typeface="微软雅黑" charset="0"/>
                          <a:ea typeface="微软雅黑" charset="0"/>
                        </a:rPr>
                        <a:t>老陈</a:t>
                      </a:r>
                    </a:p>
                  </a:txBody>
                  <a:tcPr/>
                </a:tc>
                <a:tc>
                  <a:txBody>
                    <a:bodyPr/>
                    <a:lstStyle/>
                    <a:p>
                      <a:pPr>
                        <a:buNone/>
                      </a:pPr>
                      <a:r>
                        <a:rPr lang="zh-CN" altLang="en-US" sz="1200" dirty="0">
                          <a:latin typeface="微软雅黑" charset="0"/>
                          <a:ea typeface="微软雅黑" charset="0"/>
                        </a:rPr>
                        <a:t>大壮</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酸橘子</a:t>
                      </a:r>
                    </a:p>
                  </a:txBody>
                  <a:tcPr/>
                </a:tc>
                <a:tc>
                  <a:txBody>
                    <a:bodyPr/>
                    <a:lstStyle/>
                    <a:p>
                      <a:pPr>
                        <a:buNone/>
                      </a:pPr>
                      <a:r>
                        <a:rPr lang="en-US" altLang="zh-CN" sz="1200" dirty="0">
                          <a:latin typeface="微软雅黑" charset="0"/>
                          <a:ea typeface="微软雅黑" charset="0"/>
                          <a:sym typeface="+mn-ea"/>
                        </a:rPr>
                        <a:t>CRM</a:t>
                      </a:r>
                    </a:p>
                    <a:p>
                      <a:pPr>
                        <a:buNone/>
                      </a:pPr>
                      <a:endParaRPr lang="en-US" altLang="zh-CN" sz="1200" dirty="0">
                        <a:latin typeface="微软雅黑" charset="0"/>
                        <a:ea typeface="微软雅黑" charset="0"/>
                        <a:sym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78.40</a:t>
                      </a:r>
                    </a:p>
                  </a:txBody>
                  <a:tcPr/>
                </a:tc>
                <a:tc>
                  <a:txBody>
                    <a:bodyPr/>
                    <a:lstStyle/>
                    <a:p>
                      <a:pPr>
                        <a:buNone/>
                      </a:pPr>
                      <a:r>
                        <a:rPr lang="zh-CN" altLang="en-US" sz="1200" dirty="0">
                          <a:latin typeface="微软雅黑" charset="0"/>
                          <a:ea typeface="微软雅黑" charset="0"/>
                        </a:rPr>
                        <a:t>中等</a:t>
                      </a:r>
                    </a:p>
                  </a:txBody>
                  <a:tcPr/>
                </a:tc>
                <a:extLst>
                  <a:ext uri="{0D108BD9-81ED-4DB2-BD59-A6C34878D82A}">
                    <a16:rowId xmlns:a16="http://schemas.microsoft.com/office/drawing/2014/main" val="10004"/>
                  </a:ext>
                </a:extLst>
              </a:tr>
              <a:tr h="385445">
                <a:tc>
                  <a:txBody>
                    <a:bodyPr/>
                    <a:lstStyle/>
                    <a:p>
                      <a:pPr>
                        <a:buNone/>
                      </a:pPr>
                      <a:r>
                        <a:rPr lang="en-US" altLang="zh-CN" sz="1200" dirty="0">
                          <a:latin typeface="微软雅黑" charset="0"/>
                          <a:ea typeface="微软雅黑" charset="0"/>
                          <a:cs typeface="微软雅黑" charset="0"/>
                        </a:rPr>
                        <a:t>B</a:t>
                      </a:r>
                      <a:r>
                        <a:rPr lang="zh-CN" altLang="en-US" sz="1200" dirty="0">
                          <a:latin typeface="微软雅黑" charset="0"/>
                          <a:ea typeface="微软雅黑" charset="0"/>
                          <a:cs typeface="微软雅黑" charset="0"/>
                        </a:rPr>
                        <a:t>类品牌渠道管理项目（</a:t>
                      </a:r>
                      <a:r>
                        <a:rPr lang="zh-CN" altLang="en-US" sz="1200" dirty="0">
                          <a:latin typeface="微软雅黑" charset="0"/>
                          <a:ea typeface="微软雅黑" charset="0"/>
                        </a:rPr>
                        <a:t>进行中</a:t>
                      </a:r>
                      <a:r>
                        <a:rPr lang="zh-CN" altLang="en-US" sz="1200" dirty="0">
                          <a:latin typeface="微软雅黑" charset="0"/>
                          <a:ea typeface="微软雅黑" charset="0"/>
                          <a:cs typeface="微软雅黑" charset="0"/>
                        </a:rPr>
                        <a:t>）</a:t>
                      </a:r>
                    </a:p>
                  </a:txBody>
                  <a:tcPr/>
                </a:tc>
                <a:tc>
                  <a:txBody>
                    <a:bodyPr/>
                    <a:lstStyle/>
                    <a:p>
                      <a:pPr>
                        <a:buNone/>
                      </a:pPr>
                      <a:r>
                        <a:rPr lang="en-US" altLang="zh-CN" sz="1200" dirty="0">
                          <a:latin typeface="微软雅黑" charset="0"/>
                          <a:ea typeface="微软雅黑" charset="0"/>
                        </a:rPr>
                        <a:t>2021-11-25</a:t>
                      </a:r>
                    </a:p>
                  </a:txBody>
                  <a:tcPr/>
                </a:tc>
                <a:tc>
                  <a:txBody>
                    <a:bodyPr/>
                    <a:lstStyle/>
                    <a:p>
                      <a:pPr>
                        <a:buNone/>
                      </a:pPr>
                      <a:endParaRPr lang="en-US" altLang="zh-CN" sz="1200" dirty="0">
                        <a:latin typeface="微软雅黑" charset="0"/>
                        <a:ea typeface="微软雅黑" charset="0"/>
                      </a:endParaRPr>
                    </a:p>
                  </a:txBody>
                  <a:tcPr/>
                </a:tc>
                <a:tc>
                  <a:txBody>
                    <a:bodyPr/>
                    <a:lstStyle/>
                    <a:p>
                      <a:pPr>
                        <a:buNone/>
                      </a:pPr>
                      <a:r>
                        <a:rPr lang="en-US" altLang="zh-CN" sz="1200" dirty="0">
                          <a:latin typeface="微软雅黑" charset="0"/>
                          <a:ea typeface="微软雅黑" charset="0"/>
                        </a:rPr>
                        <a:t>2</a:t>
                      </a:r>
                    </a:p>
                  </a:txBody>
                  <a:tcPr/>
                </a:tc>
                <a:tc>
                  <a:txBody>
                    <a:bodyPr/>
                    <a:lstStyle/>
                    <a:p>
                      <a:pPr>
                        <a:buNone/>
                      </a:pPr>
                      <a:r>
                        <a:rPr lang="zh-CN" altLang="en-US" sz="1200" dirty="0">
                          <a:latin typeface="微软雅黑" charset="0"/>
                          <a:ea typeface="微软雅黑" charset="0"/>
                        </a:rPr>
                        <a:t>凯</a:t>
                      </a:r>
                    </a:p>
                  </a:txBody>
                  <a:tcPr/>
                </a:tc>
                <a:tc>
                  <a:txBody>
                    <a:bodyPr/>
                    <a:lstStyle/>
                    <a:p>
                      <a:pPr>
                        <a:buNone/>
                      </a:pPr>
                      <a:r>
                        <a:rPr lang="zh-CN" altLang="en-US" sz="1200" dirty="0">
                          <a:latin typeface="微软雅黑" charset="0"/>
                          <a:ea typeface="微软雅黑" charset="0"/>
                        </a:rPr>
                        <a:t>小鱼</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charset="0"/>
                          <a:ea typeface="微软雅黑" charset="0"/>
                        </a:rPr>
                        <a:t>酸橘子</a:t>
                      </a:r>
                    </a:p>
                    <a:p>
                      <a:pPr>
                        <a:buNone/>
                      </a:pPr>
                      <a:endParaRPr lang="zh-CN" altLang="en-US" sz="1200" dirty="0">
                        <a:latin typeface="微软雅黑" charset="0"/>
                        <a:ea typeface="微软雅黑" charset="0"/>
                      </a:endParaRPr>
                    </a:p>
                  </a:txBody>
                  <a:tcPr/>
                </a:tc>
                <a:tc>
                  <a:txBody>
                    <a:bodyPr/>
                    <a:lstStyle/>
                    <a:p>
                      <a:pPr>
                        <a:buNone/>
                      </a:pPr>
                      <a:r>
                        <a:rPr lang="en-US" altLang="zh-CN" sz="1200" dirty="0">
                          <a:latin typeface="微软雅黑" charset="0"/>
                          <a:ea typeface="微软雅黑" charset="0"/>
                        </a:rPr>
                        <a:t>CRM</a:t>
                      </a:r>
                    </a:p>
                  </a:txBody>
                  <a:tcPr/>
                </a:tc>
                <a:tc>
                  <a:txBody>
                    <a:bodyPr/>
                    <a:lstStyle/>
                    <a:p>
                      <a:pPr>
                        <a:buNone/>
                      </a:pPr>
                      <a:endParaRPr lang="en-US" altLang="zh-CN" sz="1200" dirty="0">
                        <a:latin typeface="微软雅黑" charset="0"/>
                        <a:ea typeface="微软雅黑" charset="0"/>
                      </a:endParaRPr>
                    </a:p>
                  </a:txBody>
                  <a:tcPr/>
                </a:tc>
                <a:tc>
                  <a:txBody>
                    <a:bodyPr/>
                    <a:lstStyle/>
                    <a:p>
                      <a:pPr>
                        <a:buNone/>
                      </a:pPr>
                      <a:endParaRPr lang="zh-CN" altLang="en-US" sz="1200" dirty="0">
                        <a:latin typeface="微软雅黑" charset="0"/>
                        <a:ea typeface="微软雅黑" charset="0"/>
                      </a:endParaRPr>
                    </a:p>
                  </a:txBody>
                  <a:tcPr/>
                </a:tc>
                <a:extLst>
                  <a:ext uri="{0D108BD9-81ED-4DB2-BD59-A6C34878D82A}">
                    <a16:rowId xmlns:a16="http://schemas.microsoft.com/office/drawing/2014/main" val="10005"/>
                  </a:ext>
                </a:extLst>
              </a:tr>
              <a:tr h="385445">
                <a:tc>
                  <a:txBody>
                    <a:bodyPr/>
                    <a:lstStyle/>
                    <a:p>
                      <a:pPr>
                        <a:buNone/>
                      </a:pPr>
                      <a:r>
                        <a:rPr lang="zh-CN" altLang="en-US" sz="1200" dirty="0">
                          <a:latin typeface="微软雅黑" charset="0"/>
                          <a:ea typeface="微软雅黑" charset="0"/>
                          <a:cs typeface="微软雅黑" charset="0"/>
                        </a:rPr>
                        <a:t>工作手机自研（</a:t>
                      </a:r>
                      <a:r>
                        <a:rPr lang="zh-CN" altLang="en-US" sz="1200" dirty="0">
                          <a:latin typeface="微软雅黑" charset="0"/>
                          <a:ea typeface="微软雅黑" charset="0"/>
                        </a:rPr>
                        <a:t>进行中</a:t>
                      </a:r>
                      <a:r>
                        <a:rPr lang="zh-CN" altLang="en-US" sz="1200" dirty="0">
                          <a:latin typeface="微软雅黑" charset="0"/>
                          <a:ea typeface="微软雅黑" charset="0"/>
                          <a:cs typeface="微软雅黑" charset="0"/>
                        </a:rPr>
                        <a:t>）</a:t>
                      </a:r>
                    </a:p>
                  </a:txBody>
                  <a:tcPr/>
                </a:tc>
                <a:tc>
                  <a:txBody>
                    <a:bodyPr/>
                    <a:lstStyle/>
                    <a:p>
                      <a:pPr>
                        <a:buNone/>
                      </a:pPr>
                      <a:r>
                        <a:rPr lang="en-US" altLang="zh-CN" sz="1200" dirty="0">
                          <a:latin typeface="微软雅黑" charset="0"/>
                          <a:ea typeface="微软雅黑" charset="0"/>
                        </a:rPr>
                        <a:t>2021-11-16</a:t>
                      </a:r>
                    </a:p>
                  </a:txBody>
                  <a:tcPr/>
                </a:tc>
                <a:tc>
                  <a:txBody>
                    <a:bodyPr/>
                    <a:lstStyle/>
                    <a:p>
                      <a:pPr>
                        <a:buNone/>
                      </a:pPr>
                      <a:endParaRPr lang="en-US" altLang="zh-CN" sz="1200" dirty="0">
                        <a:latin typeface="微软雅黑" charset="0"/>
                        <a:ea typeface="微软雅黑" charset="0"/>
                      </a:endParaRPr>
                    </a:p>
                  </a:txBody>
                  <a:tcPr/>
                </a:tc>
                <a:tc>
                  <a:txBody>
                    <a:bodyPr/>
                    <a:lstStyle/>
                    <a:p>
                      <a:pPr>
                        <a:buNone/>
                      </a:pPr>
                      <a:r>
                        <a:rPr lang="en-US" altLang="zh-CN" sz="1200" dirty="0">
                          <a:latin typeface="微软雅黑" charset="0"/>
                          <a:ea typeface="微软雅黑" charset="0"/>
                        </a:rPr>
                        <a:t>2</a:t>
                      </a:r>
                    </a:p>
                  </a:txBody>
                  <a:tcPr/>
                </a:tc>
                <a:tc>
                  <a:txBody>
                    <a:bodyPr/>
                    <a:lstStyle/>
                    <a:p>
                      <a:pPr>
                        <a:buNone/>
                      </a:pPr>
                      <a:r>
                        <a:rPr lang="zh-CN" altLang="en-US" sz="1200" dirty="0">
                          <a:latin typeface="微软雅黑" charset="0"/>
                          <a:ea typeface="微软雅黑" charset="0"/>
                        </a:rPr>
                        <a:t>老陈</a:t>
                      </a:r>
                    </a:p>
                  </a:txBody>
                  <a:tcPr/>
                </a:tc>
                <a:tc>
                  <a:txBody>
                    <a:bodyPr/>
                    <a:lstStyle/>
                    <a:p>
                      <a:pPr>
                        <a:buNone/>
                      </a:pPr>
                      <a:r>
                        <a:rPr lang="zh-CN" altLang="en-US" sz="1200" dirty="0">
                          <a:latin typeface="微软雅黑" charset="0"/>
                          <a:ea typeface="微软雅黑" charset="0"/>
                        </a:rPr>
                        <a:t>小鱼</a:t>
                      </a:r>
                    </a:p>
                  </a:txBody>
                  <a:tcPr/>
                </a:tc>
                <a:tc>
                  <a:txBody>
                    <a:bodyPr/>
                    <a:lstStyle/>
                    <a:p>
                      <a:pPr>
                        <a:buNone/>
                      </a:pPr>
                      <a:r>
                        <a:rPr lang="zh-CN" altLang="en-US" sz="1200" dirty="0">
                          <a:latin typeface="微软雅黑" charset="0"/>
                          <a:ea typeface="微软雅黑" charset="0"/>
                        </a:rPr>
                        <a:t>芷君</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charset="0"/>
                          <a:ea typeface="微软雅黑" charset="0"/>
                        </a:rPr>
                        <a:t>CRM</a:t>
                      </a:r>
                    </a:p>
                    <a:p>
                      <a:pPr>
                        <a:buNone/>
                      </a:pPr>
                      <a:endParaRPr lang="en-US" altLang="zh-CN" sz="1200" dirty="0">
                        <a:latin typeface="微软雅黑" charset="0"/>
                        <a:ea typeface="微软雅黑" charset="0"/>
                      </a:endParaRPr>
                    </a:p>
                  </a:txBody>
                  <a:tcPr/>
                </a:tc>
                <a:tc>
                  <a:txBody>
                    <a:bodyPr/>
                    <a:lstStyle/>
                    <a:p>
                      <a:pPr>
                        <a:buNone/>
                      </a:pPr>
                      <a:endParaRPr lang="en-US" altLang="zh-CN" sz="1200" dirty="0">
                        <a:latin typeface="微软雅黑" charset="0"/>
                        <a:ea typeface="微软雅黑" charset="0"/>
                      </a:endParaRPr>
                    </a:p>
                  </a:txBody>
                  <a:tcPr/>
                </a:tc>
                <a:tc>
                  <a:txBody>
                    <a:bodyPr/>
                    <a:lstStyle/>
                    <a:p>
                      <a:pPr>
                        <a:buNone/>
                      </a:pPr>
                      <a:endParaRPr lang="zh-CN" altLang="en-US" sz="1200" dirty="0">
                        <a:latin typeface="微软雅黑" charset="0"/>
                        <a:ea typeface="微软雅黑" charset="0"/>
                      </a:endParaRPr>
                    </a:p>
                  </a:txBody>
                  <a:tcPr/>
                </a:tc>
                <a:extLst>
                  <a:ext uri="{0D108BD9-81ED-4DB2-BD59-A6C34878D82A}">
                    <a16:rowId xmlns:a16="http://schemas.microsoft.com/office/drawing/2014/main" val="1345133306"/>
                  </a:ext>
                </a:extLst>
              </a:tr>
            </a:tbl>
          </a:graphicData>
        </a:graphic>
      </p:graphicFrame>
      <p:sp>
        <p:nvSpPr>
          <p:cNvPr id="3" name="文本框 2"/>
          <p:cNvSpPr txBox="1"/>
          <p:nvPr/>
        </p:nvSpPr>
        <p:spPr>
          <a:xfrm>
            <a:off x="451485" y="1268301"/>
            <a:ext cx="1783080" cy="368300"/>
          </a:xfrm>
          <a:prstGeom prst="rect">
            <a:avLst/>
          </a:prstGeom>
          <a:noFill/>
        </p:spPr>
        <p:txBody>
          <a:bodyPr wrap="none" rtlCol="0">
            <a:spAutoFit/>
          </a:bodyPr>
          <a:lstStyle/>
          <a:p>
            <a:r>
              <a:rPr lang="zh-CN" altLang="en-US">
                <a:latin typeface="微软雅黑" charset="0"/>
                <a:ea typeface="微软雅黑" charset="0"/>
              </a:rPr>
              <a:t>有评分的项目：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日常</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技改完成情况</a:t>
            </a:r>
          </a:p>
        </p:txBody>
      </p:sp>
      <p:graphicFrame>
        <p:nvGraphicFramePr>
          <p:cNvPr id="2" name="图示 1">
            <a:extLst>
              <a:ext uri="{FF2B5EF4-FFF2-40B4-BE49-F238E27FC236}">
                <a16:creationId xmlns:a16="http://schemas.microsoft.com/office/drawing/2014/main" id="{90DC9D8F-FC7B-0943-864C-6617AB680747}"/>
              </a:ext>
            </a:extLst>
          </p:cNvPr>
          <p:cNvGraphicFramePr/>
          <p:nvPr>
            <p:extLst>
              <p:ext uri="{D42A27DB-BD31-4B8C-83A1-F6EECF244321}">
                <p14:modId xmlns:p14="http://schemas.microsoft.com/office/powerpoint/2010/main" val="2995144151"/>
              </p:ext>
            </p:extLst>
          </p:nvPr>
        </p:nvGraphicFramePr>
        <p:xfrm>
          <a:off x="1244905" y="3205905"/>
          <a:ext cx="9113901" cy="106863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文本框 2">
            <a:extLst>
              <a:ext uri="{FF2B5EF4-FFF2-40B4-BE49-F238E27FC236}">
                <a16:creationId xmlns:a16="http://schemas.microsoft.com/office/drawing/2014/main" id="{09172F92-DA30-7141-A0BF-A490398B9BE3}"/>
              </a:ext>
            </a:extLst>
          </p:cNvPr>
          <p:cNvSpPr txBox="1"/>
          <p:nvPr/>
        </p:nvSpPr>
        <p:spPr>
          <a:xfrm>
            <a:off x="1174269" y="3096518"/>
            <a:ext cx="1415772"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虚拟组和订单归属</a:t>
            </a:r>
          </a:p>
        </p:txBody>
      </p:sp>
      <p:sp>
        <p:nvSpPr>
          <p:cNvPr id="5" name="文本框 4">
            <a:extLst>
              <a:ext uri="{FF2B5EF4-FFF2-40B4-BE49-F238E27FC236}">
                <a16:creationId xmlns:a16="http://schemas.microsoft.com/office/drawing/2014/main" id="{CA21A284-B086-7949-BAA3-724C81BDB83B}"/>
              </a:ext>
            </a:extLst>
          </p:cNvPr>
          <p:cNvSpPr txBox="1"/>
          <p:nvPr/>
        </p:nvSpPr>
        <p:spPr>
          <a:xfrm>
            <a:off x="2346592" y="2711714"/>
            <a:ext cx="800219"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群控项目</a:t>
            </a:r>
            <a:endParaRPr lang="zh-CN" altLang="en-US" sz="1200" dirty="0"/>
          </a:p>
        </p:txBody>
      </p:sp>
      <p:cxnSp>
        <p:nvCxnSpPr>
          <p:cNvPr id="7" name="直线连接符 6">
            <a:extLst>
              <a:ext uri="{FF2B5EF4-FFF2-40B4-BE49-F238E27FC236}">
                <a16:creationId xmlns:a16="http://schemas.microsoft.com/office/drawing/2014/main" id="{8EB9AFD3-3037-BC47-8FC7-1AC035DF8A90}"/>
              </a:ext>
            </a:extLst>
          </p:cNvPr>
          <p:cNvCxnSpPr/>
          <p:nvPr/>
        </p:nvCxnSpPr>
        <p:spPr>
          <a:xfrm>
            <a:off x="1762187" y="2988713"/>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2C44218-E13E-5D4C-AD7E-2C8BDFB56E09}"/>
              </a:ext>
            </a:extLst>
          </p:cNvPr>
          <p:cNvSpPr txBox="1"/>
          <p:nvPr/>
        </p:nvSpPr>
        <p:spPr>
          <a:xfrm>
            <a:off x="1735376" y="4131319"/>
            <a:ext cx="1609736"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门店基础代码迁移</a:t>
            </a:r>
            <a:r>
              <a:rPr kumimoji="1" lang="en-US" altLang="zh-CN" sz="1200" dirty="0">
                <a:latin typeface="Microsoft YaHei" panose="020B0503020204020204" pitchFamily="34" charset="-122"/>
                <a:ea typeface="Microsoft YaHei" panose="020B0503020204020204" pitchFamily="34" charset="-122"/>
              </a:rPr>
              <a:t>V4</a:t>
            </a:r>
            <a:endParaRPr kumimoji="1" lang="zh-CN" altLang="en-US" sz="1200" dirty="0">
              <a:latin typeface="Microsoft YaHei" panose="020B0503020204020204" pitchFamily="34" charset="-122"/>
              <a:ea typeface="Microsoft YaHei" panose="020B0503020204020204" pitchFamily="34" charset="-122"/>
            </a:endParaRPr>
          </a:p>
        </p:txBody>
      </p:sp>
      <p:cxnSp>
        <p:nvCxnSpPr>
          <p:cNvPr id="23" name="直线连接符 22">
            <a:extLst>
              <a:ext uri="{FF2B5EF4-FFF2-40B4-BE49-F238E27FC236}">
                <a16:creationId xmlns:a16="http://schemas.microsoft.com/office/drawing/2014/main" id="{A46E6AB6-7215-4642-ACCA-29B91553F30A}"/>
              </a:ext>
            </a:extLst>
          </p:cNvPr>
          <p:cNvCxnSpPr/>
          <p:nvPr/>
        </p:nvCxnSpPr>
        <p:spPr>
          <a:xfrm>
            <a:off x="1593431" y="4107438"/>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D786409E-3051-A340-979E-BE0177E76121}"/>
              </a:ext>
            </a:extLst>
          </p:cNvPr>
          <p:cNvSpPr txBox="1"/>
          <p:nvPr/>
        </p:nvSpPr>
        <p:spPr>
          <a:xfrm>
            <a:off x="3061835" y="4564360"/>
            <a:ext cx="2371162"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门店分组支持</a:t>
            </a:r>
            <a:r>
              <a:rPr lang="en" altLang="zh-CN" sz="1200" dirty="0" err="1">
                <a:latin typeface="Microsoft YaHei" panose="020B0503020204020204" pitchFamily="34" charset="-122"/>
                <a:ea typeface="Microsoft YaHei" panose="020B0503020204020204" pitchFamily="34" charset="-122"/>
              </a:rPr>
              <a:t>dmp</a:t>
            </a:r>
            <a:r>
              <a:rPr lang="zh-CN" altLang="en-US" sz="1200" dirty="0">
                <a:latin typeface="Microsoft YaHei" panose="020B0503020204020204" pitchFamily="34" charset="-122"/>
                <a:ea typeface="Microsoft YaHei" panose="020B0503020204020204" pitchFamily="34" charset="-122"/>
              </a:rPr>
              <a:t>门店圈选改造</a:t>
            </a:r>
          </a:p>
        </p:txBody>
      </p:sp>
      <p:cxnSp>
        <p:nvCxnSpPr>
          <p:cNvPr id="27" name="直线连接符 26">
            <a:extLst>
              <a:ext uri="{FF2B5EF4-FFF2-40B4-BE49-F238E27FC236}">
                <a16:creationId xmlns:a16="http://schemas.microsoft.com/office/drawing/2014/main" id="{93EE23E2-1296-4C43-BA39-89D26F99026A}"/>
              </a:ext>
            </a:extLst>
          </p:cNvPr>
          <p:cNvCxnSpPr>
            <a:cxnSpLocks/>
          </p:cNvCxnSpPr>
          <p:nvPr/>
        </p:nvCxnSpPr>
        <p:spPr>
          <a:xfrm>
            <a:off x="1495204" y="3373517"/>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D5BA3E52-A381-E745-83C5-574CAAF15EC7}"/>
              </a:ext>
            </a:extLst>
          </p:cNvPr>
          <p:cNvSpPr txBox="1"/>
          <p:nvPr/>
        </p:nvSpPr>
        <p:spPr>
          <a:xfrm>
            <a:off x="2971465" y="3096517"/>
            <a:ext cx="954107"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提篮子项目</a:t>
            </a:r>
            <a:endParaRPr lang="zh-CN" altLang="en-US" sz="1200" dirty="0"/>
          </a:p>
        </p:txBody>
      </p:sp>
      <p:cxnSp>
        <p:nvCxnSpPr>
          <p:cNvPr id="29" name="直线连接符 28">
            <a:extLst>
              <a:ext uri="{FF2B5EF4-FFF2-40B4-BE49-F238E27FC236}">
                <a16:creationId xmlns:a16="http://schemas.microsoft.com/office/drawing/2014/main" id="{959A8D36-8EE3-B641-A998-1C80C778AAE3}"/>
              </a:ext>
            </a:extLst>
          </p:cNvPr>
          <p:cNvCxnSpPr>
            <a:cxnSpLocks/>
          </p:cNvCxnSpPr>
          <p:nvPr/>
        </p:nvCxnSpPr>
        <p:spPr>
          <a:xfrm>
            <a:off x="3006180" y="3396071"/>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94146FD4-3BBF-1C42-8EF9-9B0558298D80}"/>
              </a:ext>
            </a:extLst>
          </p:cNvPr>
          <p:cNvSpPr txBox="1"/>
          <p:nvPr/>
        </p:nvSpPr>
        <p:spPr>
          <a:xfrm>
            <a:off x="3822853" y="2400107"/>
            <a:ext cx="893193" cy="276999"/>
          </a:xfrm>
          <a:prstGeom prst="rect">
            <a:avLst/>
          </a:prstGeom>
          <a:noFill/>
        </p:spPr>
        <p:txBody>
          <a:bodyPr wrap="none" rtlCol="0">
            <a:spAutoFit/>
          </a:bodyPr>
          <a:lstStyle/>
          <a:p>
            <a:r>
              <a:rPr kumimoji="1" lang="en-US" altLang="zh-CN" sz="1200" dirty="0">
                <a:latin typeface="Microsoft YaHei" panose="020B0503020204020204" pitchFamily="34" charset="-122"/>
                <a:ea typeface="Microsoft YaHei" panose="020B0503020204020204" pitchFamily="34" charset="-122"/>
              </a:rPr>
              <a:t>OMO</a:t>
            </a:r>
            <a:r>
              <a:rPr kumimoji="1" lang="zh-CN" altLang="en-US" sz="1200" dirty="0">
                <a:latin typeface="Microsoft YaHei" panose="020B0503020204020204" pitchFamily="34" charset="-122"/>
                <a:ea typeface="Microsoft YaHei" panose="020B0503020204020204" pitchFamily="34" charset="-122"/>
              </a:rPr>
              <a:t>项目</a:t>
            </a:r>
            <a:endParaRPr lang="zh-CN" altLang="en-US" sz="1200" dirty="0"/>
          </a:p>
        </p:txBody>
      </p:sp>
      <p:cxnSp>
        <p:nvCxnSpPr>
          <p:cNvPr id="31" name="直线连接符 30">
            <a:extLst>
              <a:ext uri="{FF2B5EF4-FFF2-40B4-BE49-F238E27FC236}">
                <a16:creationId xmlns:a16="http://schemas.microsoft.com/office/drawing/2014/main" id="{62B5C2AF-5A09-264A-8643-8EEAEF52CEE3}"/>
              </a:ext>
            </a:extLst>
          </p:cNvPr>
          <p:cNvCxnSpPr/>
          <p:nvPr/>
        </p:nvCxnSpPr>
        <p:spPr>
          <a:xfrm>
            <a:off x="3327508" y="2678413"/>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95391BDF-75E7-B54B-A79B-786867A6BEEB}"/>
              </a:ext>
            </a:extLst>
          </p:cNvPr>
          <p:cNvSpPr txBox="1"/>
          <p:nvPr/>
        </p:nvSpPr>
        <p:spPr>
          <a:xfrm>
            <a:off x="2240092" y="1982894"/>
            <a:ext cx="2723823"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基本提成支持</a:t>
            </a:r>
            <a:r>
              <a:rPr lang="en-US" altLang="zh-CN" sz="1200" dirty="0">
                <a:latin typeface="Microsoft YaHei" panose="020B0503020204020204" pitchFamily="34" charset="-122"/>
                <a:ea typeface="Microsoft YaHei" panose="020B0503020204020204" pitchFamily="34" charset="-122"/>
              </a:rPr>
              <a:t>KBD/CBD</a:t>
            </a:r>
            <a:r>
              <a:rPr lang="zh-CN" altLang="en-US" sz="1200" dirty="0">
                <a:latin typeface="Microsoft YaHei" panose="020B0503020204020204" pitchFamily="34" charset="-122"/>
                <a:ea typeface="Microsoft YaHei" panose="020B0503020204020204" pitchFamily="34" charset="-122"/>
              </a:rPr>
              <a:t>薪资规则变化</a:t>
            </a:r>
          </a:p>
        </p:txBody>
      </p:sp>
      <p:cxnSp>
        <p:nvCxnSpPr>
          <p:cNvPr id="33" name="直线连接符 32">
            <a:extLst>
              <a:ext uri="{FF2B5EF4-FFF2-40B4-BE49-F238E27FC236}">
                <a16:creationId xmlns:a16="http://schemas.microsoft.com/office/drawing/2014/main" id="{15C29AC6-142D-E142-9E71-70B0BE79DC18}"/>
              </a:ext>
            </a:extLst>
          </p:cNvPr>
          <p:cNvCxnSpPr>
            <a:cxnSpLocks/>
          </p:cNvCxnSpPr>
          <p:nvPr/>
        </p:nvCxnSpPr>
        <p:spPr>
          <a:xfrm>
            <a:off x="3026616" y="2259893"/>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CB0E05F-0B68-F945-9C6B-3F3AA99B1221}"/>
              </a:ext>
            </a:extLst>
          </p:cNvPr>
          <p:cNvSpPr txBox="1"/>
          <p:nvPr/>
        </p:nvSpPr>
        <p:spPr>
          <a:xfrm>
            <a:off x="2740632" y="4928975"/>
            <a:ext cx="1415772"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门店分组服务迁移</a:t>
            </a:r>
          </a:p>
        </p:txBody>
      </p:sp>
      <p:cxnSp>
        <p:nvCxnSpPr>
          <p:cNvPr id="35" name="直线连接符 34">
            <a:extLst>
              <a:ext uri="{FF2B5EF4-FFF2-40B4-BE49-F238E27FC236}">
                <a16:creationId xmlns:a16="http://schemas.microsoft.com/office/drawing/2014/main" id="{8DACDD35-C770-D243-9BEC-A26D7D141BC3}"/>
              </a:ext>
            </a:extLst>
          </p:cNvPr>
          <p:cNvCxnSpPr>
            <a:cxnSpLocks/>
          </p:cNvCxnSpPr>
          <p:nvPr/>
        </p:nvCxnSpPr>
        <p:spPr>
          <a:xfrm>
            <a:off x="3074184" y="4912447"/>
            <a:ext cx="8513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B3AB5D19-3FB4-E54A-85CD-71BD2F538B2B}"/>
              </a:ext>
            </a:extLst>
          </p:cNvPr>
          <p:cNvCxnSpPr/>
          <p:nvPr/>
        </p:nvCxnSpPr>
        <p:spPr>
          <a:xfrm>
            <a:off x="3349601" y="4505902"/>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F6E809D-294B-4F48-B8A3-45E27C388B45}"/>
              </a:ext>
            </a:extLst>
          </p:cNvPr>
          <p:cNvSpPr txBox="1"/>
          <p:nvPr/>
        </p:nvSpPr>
        <p:spPr>
          <a:xfrm>
            <a:off x="4487036" y="3095625"/>
            <a:ext cx="1107996"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触达中心项目</a:t>
            </a:r>
            <a:endParaRPr lang="zh-CN" altLang="en-US" sz="1200" dirty="0"/>
          </a:p>
        </p:txBody>
      </p:sp>
      <p:cxnSp>
        <p:nvCxnSpPr>
          <p:cNvPr id="38" name="直线连接符 37">
            <a:extLst>
              <a:ext uri="{FF2B5EF4-FFF2-40B4-BE49-F238E27FC236}">
                <a16:creationId xmlns:a16="http://schemas.microsoft.com/office/drawing/2014/main" id="{739995EC-6AAB-B941-949A-733F40879273}"/>
              </a:ext>
            </a:extLst>
          </p:cNvPr>
          <p:cNvCxnSpPr>
            <a:cxnSpLocks/>
          </p:cNvCxnSpPr>
          <p:nvPr/>
        </p:nvCxnSpPr>
        <p:spPr>
          <a:xfrm>
            <a:off x="4615340" y="3396071"/>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F134BA7D-6E73-B640-934A-E0699F51E92C}"/>
              </a:ext>
            </a:extLst>
          </p:cNvPr>
          <p:cNvSpPr txBox="1"/>
          <p:nvPr/>
        </p:nvSpPr>
        <p:spPr>
          <a:xfrm>
            <a:off x="4034814" y="1426044"/>
            <a:ext cx="1858201" cy="276999"/>
          </a:xfrm>
          <a:prstGeom prst="rect">
            <a:avLst/>
          </a:prstGeom>
          <a:noFill/>
        </p:spPr>
        <p:txBody>
          <a:bodyPr wrap="none" rtlCol="0">
            <a:spAutoFit/>
          </a:bodyPr>
          <a:lstStyle/>
          <a:p>
            <a:r>
              <a:rPr lang="zh-CN" altLang="en-US" sz="1200" dirty="0">
                <a:solidFill>
                  <a:schemeClr val="dk1"/>
                </a:solidFill>
                <a:latin typeface="Microsoft YaHei" panose="020B0503020204020204" pitchFamily="34" charset="-122"/>
                <a:ea typeface="Microsoft YaHei" panose="020B0503020204020204" pitchFamily="34" charset="-122"/>
              </a:rPr>
              <a:t>战斗报销</a:t>
            </a:r>
            <a:r>
              <a:rPr lang="en-US" altLang="zh-CN" sz="1200" dirty="0">
                <a:solidFill>
                  <a:schemeClr val="dk1"/>
                </a:solidFill>
                <a:latin typeface="Microsoft YaHei" panose="020B0503020204020204" pitchFamily="34" charset="-122"/>
                <a:ea typeface="Microsoft YaHei" panose="020B0503020204020204" pitchFamily="34" charset="-122"/>
              </a:rPr>
              <a:t>&amp;</a:t>
            </a:r>
            <a:r>
              <a:rPr lang="zh-CN" altLang="en-US" sz="1200" dirty="0">
                <a:solidFill>
                  <a:schemeClr val="dk1"/>
                </a:solidFill>
                <a:latin typeface="Microsoft YaHei" panose="020B0503020204020204" pitchFamily="34" charset="-122"/>
                <a:ea typeface="Microsoft YaHei" panose="020B0503020204020204" pitchFamily="34" charset="-122"/>
              </a:rPr>
              <a:t>任务管理一期</a:t>
            </a:r>
            <a:endParaRPr lang="zh-CN" altLang="en-US" sz="1200" dirty="0"/>
          </a:p>
        </p:txBody>
      </p:sp>
      <p:cxnSp>
        <p:nvCxnSpPr>
          <p:cNvPr id="40" name="直线连接符 39">
            <a:extLst>
              <a:ext uri="{FF2B5EF4-FFF2-40B4-BE49-F238E27FC236}">
                <a16:creationId xmlns:a16="http://schemas.microsoft.com/office/drawing/2014/main" id="{BCBF33C8-A518-8A40-8E4D-3BC310A42C40}"/>
              </a:ext>
            </a:extLst>
          </p:cNvPr>
          <p:cNvCxnSpPr>
            <a:cxnSpLocks/>
          </p:cNvCxnSpPr>
          <p:nvPr/>
        </p:nvCxnSpPr>
        <p:spPr>
          <a:xfrm>
            <a:off x="4558834" y="1703043"/>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58A87591-74DF-EC45-A4BE-3C22BE78F1FC}"/>
              </a:ext>
            </a:extLst>
          </p:cNvPr>
          <p:cNvSpPr txBox="1"/>
          <p:nvPr/>
        </p:nvSpPr>
        <p:spPr>
          <a:xfrm>
            <a:off x="5686847" y="3117808"/>
            <a:ext cx="1850186" cy="276999"/>
          </a:xfrm>
          <a:prstGeom prst="rect">
            <a:avLst/>
          </a:prstGeom>
          <a:noFill/>
        </p:spPr>
        <p:txBody>
          <a:bodyPr wrap="none" rtlCol="0">
            <a:spAutoFit/>
          </a:bodyPr>
          <a:lstStyle/>
          <a:p>
            <a:r>
              <a:rPr lang="zh-CN" altLang="en-US" sz="1200" dirty="0">
                <a:solidFill>
                  <a:schemeClr val="dk1"/>
                </a:solidFill>
                <a:latin typeface="Microsoft YaHei" panose="020B0503020204020204" pitchFamily="34" charset="-122"/>
                <a:ea typeface="Microsoft YaHei" panose="020B0503020204020204" pitchFamily="34" charset="-122"/>
              </a:rPr>
              <a:t>战斗报销</a:t>
            </a:r>
            <a:r>
              <a:rPr lang="en-US" altLang="zh-CN" sz="1200" dirty="0">
                <a:solidFill>
                  <a:schemeClr val="dk1"/>
                </a:solidFill>
                <a:latin typeface="Microsoft YaHei" panose="020B0503020204020204" pitchFamily="34" charset="-122"/>
                <a:ea typeface="Microsoft YaHei" panose="020B0503020204020204" pitchFamily="34" charset="-122"/>
              </a:rPr>
              <a:t>&amp;</a:t>
            </a:r>
            <a:r>
              <a:rPr lang="zh-CN" altLang="en-US" sz="1200" dirty="0">
                <a:solidFill>
                  <a:schemeClr val="dk1"/>
                </a:solidFill>
                <a:latin typeface="Microsoft YaHei" panose="020B0503020204020204" pitchFamily="34" charset="-122"/>
                <a:ea typeface="Microsoft YaHei" panose="020B0503020204020204" pitchFamily="34" charset="-122"/>
              </a:rPr>
              <a:t>任务管理二期</a:t>
            </a:r>
            <a:endParaRPr lang="zh-CN" altLang="en-US" sz="1200" dirty="0"/>
          </a:p>
        </p:txBody>
      </p:sp>
      <p:cxnSp>
        <p:nvCxnSpPr>
          <p:cNvPr id="50" name="直线连接符 49">
            <a:extLst>
              <a:ext uri="{FF2B5EF4-FFF2-40B4-BE49-F238E27FC236}">
                <a16:creationId xmlns:a16="http://schemas.microsoft.com/office/drawing/2014/main" id="{1A1519F2-49E3-CF48-B919-878AE86B021C}"/>
              </a:ext>
            </a:extLst>
          </p:cNvPr>
          <p:cNvCxnSpPr>
            <a:cxnSpLocks/>
          </p:cNvCxnSpPr>
          <p:nvPr/>
        </p:nvCxnSpPr>
        <p:spPr>
          <a:xfrm>
            <a:off x="6219016" y="3384996"/>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AEC7F024-BB80-C94D-83F1-B5CECCF39C9F}"/>
              </a:ext>
            </a:extLst>
          </p:cNvPr>
          <p:cNvSpPr txBox="1"/>
          <p:nvPr/>
        </p:nvSpPr>
        <p:spPr>
          <a:xfrm>
            <a:off x="6523804" y="2711714"/>
            <a:ext cx="1635384"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企微</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涂色侧边栏一期</a:t>
            </a:r>
          </a:p>
        </p:txBody>
      </p:sp>
      <p:cxnSp>
        <p:nvCxnSpPr>
          <p:cNvPr id="54" name="直线连接符 53">
            <a:extLst>
              <a:ext uri="{FF2B5EF4-FFF2-40B4-BE49-F238E27FC236}">
                <a16:creationId xmlns:a16="http://schemas.microsoft.com/office/drawing/2014/main" id="{EAF73CF6-3BC5-C04E-8BDD-DC826CD3F3D1}"/>
              </a:ext>
            </a:extLst>
          </p:cNvPr>
          <p:cNvCxnSpPr/>
          <p:nvPr/>
        </p:nvCxnSpPr>
        <p:spPr>
          <a:xfrm>
            <a:off x="6407507" y="2988713"/>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6721A0B-5E51-344F-A18A-855541700196}"/>
              </a:ext>
            </a:extLst>
          </p:cNvPr>
          <p:cNvSpPr txBox="1"/>
          <p:nvPr/>
        </p:nvSpPr>
        <p:spPr>
          <a:xfrm>
            <a:off x="8053331" y="2399726"/>
            <a:ext cx="1415772"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工作手机自研项目</a:t>
            </a:r>
          </a:p>
        </p:txBody>
      </p:sp>
      <p:cxnSp>
        <p:nvCxnSpPr>
          <p:cNvPr id="56" name="直线连接符 55">
            <a:extLst>
              <a:ext uri="{FF2B5EF4-FFF2-40B4-BE49-F238E27FC236}">
                <a16:creationId xmlns:a16="http://schemas.microsoft.com/office/drawing/2014/main" id="{9AA55534-7863-0044-9821-236F1C27B87D}"/>
              </a:ext>
            </a:extLst>
          </p:cNvPr>
          <p:cNvCxnSpPr/>
          <p:nvPr/>
        </p:nvCxnSpPr>
        <p:spPr>
          <a:xfrm>
            <a:off x="7841308" y="2676725"/>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7C625323-FCD1-484B-BDD3-381CA476B134}"/>
              </a:ext>
            </a:extLst>
          </p:cNvPr>
          <p:cNvSpPr txBox="1"/>
          <p:nvPr/>
        </p:nvSpPr>
        <p:spPr>
          <a:xfrm>
            <a:off x="5801855" y="4131319"/>
            <a:ext cx="1569660"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特殊提成新架构改造</a:t>
            </a:r>
          </a:p>
        </p:txBody>
      </p:sp>
      <p:cxnSp>
        <p:nvCxnSpPr>
          <p:cNvPr id="58" name="直线连接符 57">
            <a:extLst>
              <a:ext uri="{FF2B5EF4-FFF2-40B4-BE49-F238E27FC236}">
                <a16:creationId xmlns:a16="http://schemas.microsoft.com/office/drawing/2014/main" id="{D403CCA8-4D6C-2F48-AC99-C368828D66A6}"/>
              </a:ext>
            </a:extLst>
          </p:cNvPr>
          <p:cNvCxnSpPr>
            <a:cxnSpLocks/>
          </p:cNvCxnSpPr>
          <p:nvPr/>
        </p:nvCxnSpPr>
        <p:spPr>
          <a:xfrm>
            <a:off x="6219016" y="4107438"/>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CDD164D6-C868-EE43-BD83-A86595D3C517}"/>
              </a:ext>
            </a:extLst>
          </p:cNvPr>
          <p:cNvSpPr txBox="1"/>
          <p:nvPr/>
        </p:nvSpPr>
        <p:spPr>
          <a:xfrm>
            <a:off x="8152246" y="3117808"/>
            <a:ext cx="1665841" cy="276999"/>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B</a:t>
            </a:r>
            <a:r>
              <a:rPr lang="zh-CN" altLang="en-US" sz="1200" dirty="0">
                <a:latin typeface="Microsoft YaHei" panose="020B0503020204020204" pitchFamily="34" charset="-122"/>
                <a:ea typeface="Microsoft YaHei" panose="020B0503020204020204" pitchFamily="34" charset="-122"/>
              </a:rPr>
              <a:t>类品牌渠道管理项目</a:t>
            </a:r>
          </a:p>
        </p:txBody>
      </p:sp>
      <p:cxnSp>
        <p:nvCxnSpPr>
          <p:cNvPr id="60" name="直线连接符 59">
            <a:extLst>
              <a:ext uri="{FF2B5EF4-FFF2-40B4-BE49-F238E27FC236}">
                <a16:creationId xmlns:a16="http://schemas.microsoft.com/office/drawing/2014/main" id="{41F2CD5C-48BB-1646-8EE6-5EBB555ED743}"/>
              </a:ext>
            </a:extLst>
          </p:cNvPr>
          <p:cNvCxnSpPr/>
          <p:nvPr/>
        </p:nvCxnSpPr>
        <p:spPr>
          <a:xfrm>
            <a:off x="7978270" y="3394807"/>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04780C7B-6D5D-4B4F-8E55-143B321B7B6E}"/>
              </a:ext>
            </a:extLst>
          </p:cNvPr>
          <p:cNvSpPr txBox="1"/>
          <p:nvPr/>
        </p:nvSpPr>
        <p:spPr>
          <a:xfrm>
            <a:off x="7143525" y="4564359"/>
            <a:ext cx="2031325"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门店分组生命周期管理技改</a:t>
            </a:r>
          </a:p>
        </p:txBody>
      </p:sp>
      <p:cxnSp>
        <p:nvCxnSpPr>
          <p:cNvPr id="62" name="直线连接符 61">
            <a:extLst>
              <a:ext uri="{FF2B5EF4-FFF2-40B4-BE49-F238E27FC236}">
                <a16:creationId xmlns:a16="http://schemas.microsoft.com/office/drawing/2014/main" id="{8D2049EB-8A81-634A-8071-C7B3B79A1185}"/>
              </a:ext>
            </a:extLst>
          </p:cNvPr>
          <p:cNvCxnSpPr>
            <a:cxnSpLocks/>
          </p:cNvCxnSpPr>
          <p:nvPr/>
        </p:nvCxnSpPr>
        <p:spPr>
          <a:xfrm>
            <a:off x="7836868" y="3525128"/>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C9FA2FE-409A-3A4F-A1FA-293D545922A7}"/>
              </a:ext>
            </a:extLst>
          </p:cNvPr>
          <p:cNvSpPr txBox="1"/>
          <p:nvPr/>
        </p:nvSpPr>
        <p:spPr>
          <a:xfrm>
            <a:off x="6790674" y="4993933"/>
            <a:ext cx="1492716" cy="276999"/>
          </a:xfrm>
          <a:prstGeom prst="rect">
            <a:avLst/>
          </a:prstGeom>
          <a:noFill/>
        </p:spPr>
        <p:txBody>
          <a:bodyPr wrap="none" rtlCol="0">
            <a:spAutoFit/>
          </a:bodyPr>
          <a:lstStyle/>
          <a:p>
            <a:r>
              <a:rPr lang="en" altLang="zh-CN" sz="1200" dirty="0" err="1">
                <a:latin typeface="Microsoft YaHei" panose="020B0503020204020204" pitchFamily="34" charset="-122"/>
                <a:ea typeface="Microsoft YaHei" panose="020B0503020204020204" pitchFamily="34" charset="-122"/>
              </a:rPr>
              <a:t>omo</a:t>
            </a:r>
            <a:r>
              <a:rPr lang="en" altLang="zh-CN" sz="1200" dirty="0">
                <a:latin typeface="Microsoft YaHei" panose="020B0503020204020204" pitchFamily="34" charset="-122"/>
                <a:ea typeface="Microsoft YaHei" panose="020B0503020204020204" pitchFamily="34" charset="-122"/>
              </a:rPr>
              <a:t> </a:t>
            </a:r>
            <a:r>
              <a:rPr lang="zh-CN" altLang="en-US" sz="1200" dirty="0">
                <a:latin typeface="Microsoft YaHei" panose="020B0503020204020204" pitchFamily="34" charset="-122"/>
                <a:ea typeface="Microsoft YaHei" panose="020B0503020204020204" pitchFamily="34" charset="-122"/>
              </a:rPr>
              <a:t>门店账号隔离</a:t>
            </a:r>
          </a:p>
        </p:txBody>
      </p:sp>
      <p:cxnSp>
        <p:nvCxnSpPr>
          <p:cNvPr id="64" name="直线连接符 63">
            <a:extLst>
              <a:ext uri="{FF2B5EF4-FFF2-40B4-BE49-F238E27FC236}">
                <a16:creationId xmlns:a16="http://schemas.microsoft.com/office/drawing/2014/main" id="{CECF24C0-3186-BE44-9308-931D492CAC30}"/>
              </a:ext>
            </a:extLst>
          </p:cNvPr>
          <p:cNvCxnSpPr/>
          <p:nvPr/>
        </p:nvCxnSpPr>
        <p:spPr>
          <a:xfrm>
            <a:off x="6617124" y="4971953"/>
            <a:ext cx="1839817"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D45C7B96-896E-C340-81C5-BC79B6DE235B}"/>
              </a:ext>
            </a:extLst>
          </p:cNvPr>
          <p:cNvSpPr txBox="1"/>
          <p:nvPr/>
        </p:nvSpPr>
        <p:spPr>
          <a:xfrm>
            <a:off x="7167805" y="1982894"/>
            <a:ext cx="1943161"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企微</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涂色侧边栏二、三期</a:t>
            </a:r>
          </a:p>
        </p:txBody>
      </p:sp>
      <p:cxnSp>
        <p:nvCxnSpPr>
          <p:cNvPr id="67" name="直线连接符 66">
            <a:extLst>
              <a:ext uri="{FF2B5EF4-FFF2-40B4-BE49-F238E27FC236}">
                <a16:creationId xmlns:a16="http://schemas.microsoft.com/office/drawing/2014/main" id="{19FB127C-F6D5-264C-A5F6-9DC330622EB0}"/>
              </a:ext>
            </a:extLst>
          </p:cNvPr>
          <p:cNvCxnSpPr>
            <a:cxnSpLocks/>
          </p:cNvCxnSpPr>
          <p:nvPr/>
        </p:nvCxnSpPr>
        <p:spPr>
          <a:xfrm>
            <a:off x="7733493" y="2259893"/>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47551950-EFF1-3849-B128-D029D0B35A30}"/>
              </a:ext>
            </a:extLst>
          </p:cNvPr>
          <p:cNvSpPr txBox="1"/>
          <p:nvPr/>
        </p:nvSpPr>
        <p:spPr>
          <a:xfrm>
            <a:off x="7451301" y="5434687"/>
            <a:ext cx="1415772"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通话记录分表技改</a:t>
            </a:r>
          </a:p>
        </p:txBody>
      </p:sp>
      <p:cxnSp>
        <p:nvCxnSpPr>
          <p:cNvPr id="69" name="直线连接符 68">
            <a:extLst>
              <a:ext uri="{FF2B5EF4-FFF2-40B4-BE49-F238E27FC236}">
                <a16:creationId xmlns:a16="http://schemas.microsoft.com/office/drawing/2014/main" id="{60EC4384-F87A-4341-B475-7A2C85FCD109}"/>
              </a:ext>
            </a:extLst>
          </p:cNvPr>
          <p:cNvCxnSpPr>
            <a:cxnSpLocks/>
          </p:cNvCxnSpPr>
          <p:nvPr/>
        </p:nvCxnSpPr>
        <p:spPr>
          <a:xfrm>
            <a:off x="7713691" y="5398728"/>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BE59A32E-F875-1D48-8D2E-A9395DDEE8D5}"/>
              </a:ext>
            </a:extLst>
          </p:cNvPr>
          <p:cNvSpPr txBox="1"/>
          <p:nvPr/>
        </p:nvSpPr>
        <p:spPr>
          <a:xfrm>
            <a:off x="8973404" y="4993933"/>
            <a:ext cx="1415772" cy="276999"/>
          </a:xfrm>
          <a:prstGeom prst="rect">
            <a:avLst/>
          </a:prstGeom>
          <a:noFill/>
        </p:spPr>
        <p:txBody>
          <a:bodyPr wrap="none" rtlCol="0">
            <a:spAutoFit/>
          </a:bodyPr>
          <a:lstStyle/>
          <a:p>
            <a:r>
              <a:rPr kumimoji="1" lang="zh-CN" altLang="en-US" sz="1200" dirty="0">
                <a:latin typeface="Microsoft YaHei" panose="020B0503020204020204" pitchFamily="34" charset="-122"/>
                <a:ea typeface="Microsoft YaHei" panose="020B0503020204020204" pitchFamily="34" charset="-122"/>
              </a:rPr>
              <a:t>订单搜索延迟技改</a:t>
            </a:r>
          </a:p>
        </p:txBody>
      </p:sp>
      <p:cxnSp>
        <p:nvCxnSpPr>
          <p:cNvPr id="74" name="直线连接符 73">
            <a:extLst>
              <a:ext uri="{FF2B5EF4-FFF2-40B4-BE49-F238E27FC236}">
                <a16:creationId xmlns:a16="http://schemas.microsoft.com/office/drawing/2014/main" id="{C6AFC21A-FE44-5240-92BC-F859287DF818}"/>
              </a:ext>
            </a:extLst>
          </p:cNvPr>
          <p:cNvCxnSpPr>
            <a:cxnSpLocks/>
          </p:cNvCxnSpPr>
          <p:nvPr/>
        </p:nvCxnSpPr>
        <p:spPr>
          <a:xfrm>
            <a:off x="9289018" y="4971953"/>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167287DC-5CB7-0C4F-BB04-6A7902D30BDE}"/>
              </a:ext>
            </a:extLst>
          </p:cNvPr>
          <p:cNvSpPr txBox="1"/>
          <p:nvPr/>
        </p:nvSpPr>
        <p:spPr>
          <a:xfrm>
            <a:off x="7363008" y="4136040"/>
            <a:ext cx="1542089" cy="276999"/>
          </a:xfrm>
          <a:prstGeom prst="rect">
            <a:avLst/>
          </a:prstGeom>
          <a:noFill/>
        </p:spPr>
        <p:txBody>
          <a:bodyPr wrap="none" rtlCol="0">
            <a:spAutoFit/>
          </a:bodyPr>
          <a:lstStyle/>
          <a:p>
            <a:r>
              <a:rPr lang="en-US" altLang="zh-CN" sz="1200" dirty="0" err="1">
                <a:latin typeface="Microsoft YaHei" panose="020B0503020204020204" pitchFamily="34" charset="-122"/>
                <a:ea typeface="Microsoft YaHei" panose="020B0503020204020204" pitchFamily="34" charset="-122"/>
              </a:rPr>
              <a:t>crm</a:t>
            </a:r>
            <a:r>
              <a:rPr lang="zh-CN" altLang="en-US" sz="1200" dirty="0">
                <a:latin typeface="Microsoft YaHei" panose="020B0503020204020204" pitchFamily="34" charset="-122"/>
                <a:ea typeface="Microsoft YaHei" panose="020B0503020204020204" pitchFamily="34" charset="-122"/>
              </a:rPr>
              <a:t>数据库实例迁移</a:t>
            </a:r>
          </a:p>
        </p:txBody>
      </p:sp>
      <p:cxnSp>
        <p:nvCxnSpPr>
          <p:cNvPr id="78" name="直线连接符 77">
            <a:extLst>
              <a:ext uri="{FF2B5EF4-FFF2-40B4-BE49-F238E27FC236}">
                <a16:creationId xmlns:a16="http://schemas.microsoft.com/office/drawing/2014/main" id="{94191F47-1EB3-F14D-85B2-B9982F1C69E8}"/>
              </a:ext>
            </a:extLst>
          </p:cNvPr>
          <p:cNvCxnSpPr>
            <a:cxnSpLocks/>
          </p:cNvCxnSpPr>
          <p:nvPr/>
        </p:nvCxnSpPr>
        <p:spPr>
          <a:xfrm>
            <a:off x="7625398" y="4111098"/>
            <a:ext cx="851388" cy="0"/>
          </a:xfrm>
          <a:prstGeom prst="line">
            <a:avLst/>
          </a:prstGeom>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B4056AC2-25CF-6A4E-8460-9152ADB63291}"/>
              </a:ext>
            </a:extLst>
          </p:cNvPr>
          <p:cNvSpPr txBox="1"/>
          <p:nvPr/>
        </p:nvSpPr>
        <p:spPr>
          <a:xfrm>
            <a:off x="6790675" y="5825503"/>
            <a:ext cx="1723549"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门店基础管理服务迁移</a:t>
            </a:r>
          </a:p>
        </p:txBody>
      </p:sp>
      <p:cxnSp>
        <p:nvCxnSpPr>
          <p:cNvPr id="80" name="直线连接符 79">
            <a:extLst>
              <a:ext uri="{FF2B5EF4-FFF2-40B4-BE49-F238E27FC236}">
                <a16:creationId xmlns:a16="http://schemas.microsoft.com/office/drawing/2014/main" id="{3921A3BE-3D55-5D44-B71F-63DE84F234F7}"/>
              </a:ext>
            </a:extLst>
          </p:cNvPr>
          <p:cNvCxnSpPr/>
          <p:nvPr/>
        </p:nvCxnSpPr>
        <p:spPr>
          <a:xfrm>
            <a:off x="6617125" y="5803523"/>
            <a:ext cx="18398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E8FE16FA-8FA2-D743-8EBB-9E905221D282}"/>
              </a:ext>
            </a:extLst>
          </p:cNvPr>
          <p:cNvCxnSpPr>
            <a:cxnSpLocks/>
          </p:cNvCxnSpPr>
          <p:nvPr/>
        </p:nvCxnSpPr>
        <p:spPr>
          <a:xfrm>
            <a:off x="7625398" y="4553342"/>
            <a:ext cx="85138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615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2"/>
          <a:stretch>
            <a:fillRect/>
          </a:stretch>
        </p:blipFill>
        <p:spPr>
          <a:xfrm>
            <a:off x="10070592" y="313267"/>
            <a:ext cx="1005840" cy="236220"/>
          </a:xfrm>
          <a:prstGeom prst="rect">
            <a:avLst/>
          </a:prstGeom>
        </p:spPr>
      </p:pic>
      <p:pic>
        <p:nvPicPr>
          <p:cNvPr id="47" name="图片 46"/>
          <p:cNvPicPr>
            <a:picLocks noChangeAspect="1"/>
          </p:cNvPicPr>
          <p:nvPr/>
        </p:nvPicPr>
        <p:blipFill>
          <a:blip r:embed="rId3"/>
          <a:stretch>
            <a:fillRect/>
          </a:stretch>
        </p:blipFill>
        <p:spPr>
          <a:xfrm>
            <a:off x="11148894" y="403945"/>
            <a:ext cx="869369" cy="125476"/>
          </a:xfrm>
          <a:prstGeom prst="rect">
            <a:avLst/>
          </a:prstGeom>
        </p:spPr>
      </p:pic>
      <p:pic>
        <p:nvPicPr>
          <p:cNvPr id="48" name="图片 47"/>
          <p:cNvPicPr>
            <a:picLocks noChangeAspect="1"/>
          </p:cNvPicPr>
          <p:nvPr/>
        </p:nvPicPr>
        <p:blipFill>
          <a:blip r:embed="rId4"/>
          <a:stretch>
            <a:fillRect/>
          </a:stretch>
        </p:blipFill>
        <p:spPr>
          <a:xfrm>
            <a:off x="10034016" y="322008"/>
            <a:ext cx="203605" cy="254507"/>
          </a:xfrm>
          <a:prstGeom prst="rect">
            <a:avLst/>
          </a:prstGeom>
        </p:spPr>
      </p:pic>
      <p:pic>
        <p:nvPicPr>
          <p:cNvPr id="45" name="图片 44"/>
          <p:cNvPicPr>
            <a:picLocks noChangeAspect="1"/>
          </p:cNvPicPr>
          <p:nvPr/>
        </p:nvPicPr>
        <p:blipFill>
          <a:blip r:embed="rId5"/>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质量情况</a:t>
            </a:r>
          </a:p>
        </p:txBody>
      </p:sp>
      <p:sp>
        <p:nvSpPr>
          <p:cNvPr id="3" name="文本框 2"/>
          <p:cNvSpPr txBox="1"/>
          <p:nvPr/>
        </p:nvSpPr>
        <p:spPr>
          <a:xfrm>
            <a:off x="591820" y="1196975"/>
            <a:ext cx="1472565" cy="368300"/>
          </a:xfrm>
          <a:prstGeom prst="rect">
            <a:avLst/>
          </a:prstGeom>
          <a:noFill/>
        </p:spPr>
        <p:txBody>
          <a:bodyPr wrap="none" rtlCol="0">
            <a:spAutoFit/>
          </a:bodyPr>
          <a:lstStyle/>
          <a:p>
            <a:r>
              <a:rPr lang="en-US" altLang="zh-CN" b="1">
                <a:latin typeface="微软雅黑" charset="0"/>
                <a:ea typeface="微软雅黑" charset="0"/>
                <a:cs typeface="微软雅黑" charset="0"/>
              </a:rPr>
              <a:t>1</a:t>
            </a:r>
            <a:r>
              <a:rPr lang="zh-CN" altLang="en-US" b="1">
                <a:latin typeface="微软雅黑" charset="0"/>
                <a:ea typeface="微软雅黑" charset="0"/>
                <a:cs typeface="微软雅黑" charset="0"/>
              </a:rPr>
              <a:t>、线上故障</a:t>
            </a:r>
          </a:p>
        </p:txBody>
      </p:sp>
      <p:pic>
        <p:nvPicPr>
          <p:cNvPr id="6" name="图片 5">
            <a:extLst>
              <a:ext uri="{FF2B5EF4-FFF2-40B4-BE49-F238E27FC236}">
                <a16:creationId xmlns:a16="http://schemas.microsoft.com/office/drawing/2014/main" id="{35363313-202A-874E-9C58-293456277775}"/>
              </a:ext>
            </a:extLst>
          </p:cNvPr>
          <p:cNvPicPr>
            <a:picLocks noChangeAspect="1"/>
          </p:cNvPicPr>
          <p:nvPr/>
        </p:nvPicPr>
        <p:blipFill>
          <a:blip r:embed="rId6"/>
          <a:stretch>
            <a:fillRect/>
          </a:stretch>
        </p:blipFill>
        <p:spPr>
          <a:xfrm>
            <a:off x="528312" y="1939805"/>
            <a:ext cx="5235582" cy="3292071"/>
          </a:xfrm>
          <a:prstGeom prst="rect">
            <a:avLst/>
          </a:prstGeom>
        </p:spPr>
      </p:pic>
      <p:sp>
        <p:nvSpPr>
          <p:cNvPr id="14" name="文本框 13">
            <a:extLst>
              <a:ext uri="{FF2B5EF4-FFF2-40B4-BE49-F238E27FC236}">
                <a16:creationId xmlns:a16="http://schemas.microsoft.com/office/drawing/2014/main" id="{F6BB2125-6C8D-9945-A43D-A98C19946B67}"/>
              </a:ext>
            </a:extLst>
          </p:cNvPr>
          <p:cNvSpPr txBox="1"/>
          <p:nvPr/>
        </p:nvSpPr>
        <p:spPr>
          <a:xfrm>
            <a:off x="6351597" y="1196975"/>
            <a:ext cx="3791423" cy="369332"/>
          </a:xfrm>
          <a:prstGeom prst="rect">
            <a:avLst/>
          </a:prstGeom>
          <a:noFill/>
        </p:spPr>
        <p:txBody>
          <a:bodyPr wrap="none" rtlCol="0">
            <a:spAutoFit/>
          </a:bodyPr>
          <a:lstStyle/>
          <a:p>
            <a:r>
              <a:rPr lang="en-US" altLang="zh-CN" b="1" dirty="0">
                <a:latin typeface="微软雅黑" charset="0"/>
                <a:ea typeface="微软雅黑" charset="0"/>
                <a:cs typeface="微软雅黑" charset="0"/>
              </a:rPr>
              <a:t>2</a:t>
            </a:r>
            <a:r>
              <a:rPr lang="zh-CN" altLang="en-US" b="1" dirty="0">
                <a:latin typeface="微软雅黑" charset="0"/>
                <a:ea typeface="微软雅黑" charset="0"/>
                <a:cs typeface="微软雅黑" charset="0"/>
              </a:rPr>
              <a:t>、</a:t>
            </a:r>
            <a:r>
              <a:rPr lang="en-US" altLang="zh-CN" b="1" dirty="0" err="1">
                <a:latin typeface="微软雅黑" charset="0"/>
                <a:ea typeface="微软雅黑" charset="0"/>
                <a:cs typeface="微软雅黑" charset="0"/>
              </a:rPr>
              <a:t>Hione</a:t>
            </a:r>
            <a:r>
              <a:rPr lang="zh-CN" altLang="en-US" b="1" dirty="0">
                <a:latin typeface="微软雅黑" charset="0"/>
                <a:ea typeface="微软雅黑" charset="0"/>
                <a:cs typeface="微软雅黑" charset="0"/>
              </a:rPr>
              <a:t>发布数据及提测延迟情况</a:t>
            </a:r>
          </a:p>
        </p:txBody>
      </p:sp>
      <p:sp>
        <p:nvSpPr>
          <p:cNvPr id="2" name="文本框 1">
            <a:extLst>
              <a:ext uri="{FF2B5EF4-FFF2-40B4-BE49-F238E27FC236}">
                <a16:creationId xmlns:a16="http://schemas.microsoft.com/office/drawing/2014/main" id="{CEC9A809-5D8D-904C-A0F7-C165F4078C8E}"/>
              </a:ext>
            </a:extLst>
          </p:cNvPr>
          <p:cNvSpPr txBox="1"/>
          <p:nvPr/>
        </p:nvSpPr>
        <p:spPr>
          <a:xfrm>
            <a:off x="6351597" y="5346163"/>
            <a:ext cx="5905784" cy="523220"/>
          </a:xfrm>
          <a:prstGeom prst="rect">
            <a:avLst/>
          </a:prstGeom>
          <a:noFill/>
        </p:spPr>
        <p:txBody>
          <a:bodyPr wrap="none" rtlCol="0">
            <a:spAutoFit/>
          </a:bodyPr>
          <a:lstStyle/>
          <a:p>
            <a:r>
              <a:rPr lang="zh-CN" altLang="en-US" sz="1400" dirty="0">
                <a:latin typeface="Microsoft YaHei" panose="020B0503020204020204" pitchFamily="34" charset="-122"/>
                <a:ea typeface="Microsoft YaHei" panose="020B0503020204020204" pitchFamily="34" charset="-122"/>
              </a:rPr>
              <a:t>“战斗报销增加申请审批</a:t>
            </a:r>
            <a:r>
              <a:rPr lang="en-US" altLang="zh-CN" sz="1400" dirty="0">
                <a:latin typeface="Microsoft YaHei" panose="020B0503020204020204" pitchFamily="34" charset="-122"/>
                <a:ea typeface="Microsoft YaHei" panose="020B0503020204020204" pitchFamily="34" charset="-122"/>
              </a:rPr>
              <a:t>&amp;</a:t>
            </a:r>
            <a:r>
              <a:rPr lang="zh-CN" altLang="en-US" sz="1400" dirty="0">
                <a:latin typeface="Microsoft YaHei" panose="020B0503020204020204" pitchFamily="34" charset="-122"/>
                <a:ea typeface="Microsoft YaHei" panose="020B0503020204020204" pitchFamily="34" charset="-122"/>
              </a:rPr>
              <a:t>任务管理增加拜访任务”项目存在提测延期，</a:t>
            </a:r>
            <a:endParaRPr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原因是：</a:t>
            </a:r>
            <a:r>
              <a:rPr kumimoji="1" lang="en-US" altLang="zh-CN" sz="1400" dirty="0">
                <a:latin typeface="Microsoft YaHei" panose="020B0503020204020204" pitchFamily="34" charset="-122"/>
                <a:ea typeface="Microsoft YaHei" panose="020B0503020204020204" pitchFamily="34" charset="-122"/>
              </a:rPr>
              <a:t>IOS</a:t>
            </a:r>
            <a:r>
              <a:rPr kumimoji="1" lang="zh-CN" altLang="en-US" sz="1400" dirty="0">
                <a:latin typeface="Microsoft YaHei" panose="020B0503020204020204" pitchFamily="34" charset="-122"/>
                <a:ea typeface="Microsoft YaHei" panose="020B0503020204020204" pitchFamily="34" charset="-122"/>
              </a:rPr>
              <a:t>同学电脑损坏，代码丢失造成</a:t>
            </a:r>
            <a:r>
              <a:rPr kumimoji="1" lang="en-US" altLang="zh-CN" sz="1400" dirty="0">
                <a:latin typeface="Microsoft YaHei" panose="020B0503020204020204" pitchFamily="34" charset="-122"/>
                <a:ea typeface="Microsoft YaHei" panose="020B0503020204020204" pitchFamily="34" charset="-122"/>
              </a:rPr>
              <a:t>IOS</a:t>
            </a:r>
            <a:r>
              <a:rPr kumimoji="1" lang="zh-CN" altLang="en-US" sz="1400" dirty="0">
                <a:latin typeface="Microsoft YaHei" panose="020B0503020204020204" pitchFamily="34" charset="-122"/>
                <a:ea typeface="Microsoft YaHei" panose="020B0503020204020204" pitchFamily="34" charset="-122"/>
              </a:rPr>
              <a:t>端提测延迟</a:t>
            </a:r>
          </a:p>
        </p:txBody>
      </p:sp>
      <p:pic>
        <p:nvPicPr>
          <p:cNvPr id="5" name="图片 4">
            <a:extLst>
              <a:ext uri="{FF2B5EF4-FFF2-40B4-BE49-F238E27FC236}">
                <a16:creationId xmlns:a16="http://schemas.microsoft.com/office/drawing/2014/main" id="{83F9C0AA-C82C-FA43-B64A-676909FF0BEF}"/>
              </a:ext>
            </a:extLst>
          </p:cNvPr>
          <p:cNvPicPr>
            <a:picLocks noChangeAspect="1"/>
          </p:cNvPicPr>
          <p:nvPr/>
        </p:nvPicPr>
        <p:blipFill>
          <a:blip r:embed="rId7"/>
          <a:stretch>
            <a:fillRect/>
          </a:stretch>
        </p:blipFill>
        <p:spPr>
          <a:xfrm>
            <a:off x="6351598" y="1939805"/>
            <a:ext cx="5403628" cy="3294470"/>
          </a:xfrm>
          <a:prstGeom prst="rect">
            <a:avLst/>
          </a:prstGeom>
        </p:spPr>
      </p:pic>
      <p:sp>
        <p:nvSpPr>
          <p:cNvPr id="17" name="文本框 16">
            <a:extLst>
              <a:ext uri="{FF2B5EF4-FFF2-40B4-BE49-F238E27FC236}">
                <a16:creationId xmlns:a16="http://schemas.microsoft.com/office/drawing/2014/main" id="{CF6F9FC1-B508-9840-A547-AB62B4374FE7}"/>
              </a:ext>
            </a:extLst>
          </p:cNvPr>
          <p:cNvSpPr txBox="1"/>
          <p:nvPr/>
        </p:nvSpPr>
        <p:spPr>
          <a:xfrm>
            <a:off x="528312" y="5343764"/>
            <a:ext cx="3578224"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线上</a:t>
            </a:r>
            <a:r>
              <a:rPr kumimoji="1" lang="en-US" altLang="zh-CN" sz="1400" dirty="0">
                <a:latin typeface="Microsoft YaHei" panose="020B0503020204020204" pitchFamily="34" charset="-122"/>
                <a:ea typeface="Microsoft YaHei" panose="020B0503020204020204" pitchFamily="34" charset="-122"/>
              </a:rPr>
              <a:t>bug</a:t>
            </a:r>
            <a:r>
              <a:rPr kumimoji="1" lang="zh-CN" altLang="en-US" sz="1400" dirty="0">
                <a:latin typeface="Microsoft YaHei" panose="020B0503020204020204" pitchFamily="34" charset="-122"/>
                <a:ea typeface="Microsoft YaHei" panose="020B0503020204020204" pitchFamily="34" charset="-122"/>
              </a:rPr>
              <a:t>数量和级别总体上没有上升的趋势</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88C7A04-59FD-2646-9224-58F8C0BB9AC5}"/>
              </a:ext>
            </a:extLst>
          </p:cNvPr>
          <p:cNvPicPr>
            <a:picLocks noChangeAspect="1"/>
          </p:cNvPicPr>
          <p:nvPr/>
        </p:nvPicPr>
        <p:blipFill>
          <a:blip r:embed="rId3"/>
          <a:stretch>
            <a:fillRect/>
          </a:stretch>
        </p:blipFill>
        <p:spPr>
          <a:xfrm>
            <a:off x="363556" y="1098780"/>
            <a:ext cx="8853887" cy="4518318"/>
          </a:xfrm>
          <a:prstGeom prst="rect">
            <a:avLst/>
          </a:prstGeom>
        </p:spPr>
      </p:pic>
      <p:pic>
        <p:nvPicPr>
          <p:cNvPr id="46" name="图片 45"/>
          <p:cNvPicPr>
            <a:picLocks noChangeAspect="1"/>
          </p:cNvPicPr>
          <p:nvPr/>
        </p:nvPicPr>
        <p:blipFill>
          <a:blip r:embed="rId4"/>
          <a:stretch>
            <a:fillRect/>
          </a:stretch>
        </p:blipFill>
        <p:spPr>
          <a:xfrm>
            <a:off x="10070592" y="313267"/>
            <a:ext cx="1005840" cy="236220"/>
          </a:xfrm>
          <a:prstGeom prst="rect">
            <a:avLst/>
          </a:prstGeom>
        </p:spPr>
      </p:pic>
      <p:pic>
        <p:nvPicPr>
          <p:cNvPr id="47" name="图片 46"/>
          <p:cNvPicPr>
            <a:picLocks noChangeAspect="1"/>
          </p:cNvPicPr>
          <p:nvPr/>
        </p:nvPicPr>
        <p:blipFill>
          <a:blip r:embed="rId5"/>
          <a:stretch>
            <a:fillRect/>
          </a:stretch>
        </p:blipFill>
        <p:spPr>
          <a:xfrm>
            <a:off x="11148894" y="403945"/>
            <a:ext cx="869369" cy="125476"/>
          </a:xfrm>
          <a:prstGeom prst="rect">
            <a:avLst/>
          </a:prstGeom>
        </p:spPr>
      </p:pic>
      <p:pic>
        <p:nvPicPr>
          <p:cNvPr id="48" name="图片 47"/>
          <p:cNvPicPr>
            <a:picLocks noChangeAspect="1"/>
          </p:cNvPicPr>
          <p:nvPr/>
        </p:nvPicPr>
        <p:blipFill>
          <a:blip r:embed="rId6"/>
          <a:stretch>
            <a:fillRect/>
          </a:stretch>
        </p:blipFill>
        <p:spPr>
          <a:xfrm>
            <a:off x="10034016" y="322008"/>
            <a:ext cx="203605" cy="254507"/>
          </a:xfrm>
          <a:prstGeom prst="rect">
            <a:avLst/>
          </a:prstGeom>
        </p:spPr>
      </p:pic>
      <p:pic>
        <p:nvPicPr>
          <p:cNvPr id="45" name="图片 44"/>
          <p:cNvPicPr>
            <a:picLocks noChangeAspect="1"/>
          </p:cNvPicPr>
          <p:nvPr/>
        </p:nvPicPr>
        <p:blipFill>
          <a:blip r:embed="rId7"/>
          <a:stretch>
            <a:fillRect/>
          </a:stretch>
        </p:blipFill>
        <p:spPr>
          <a:xfrm>
            <a:off x="0" y="736166"/>
            <a:ext cx="12192000" cy="9236"/>
          </a:xfrm>
          <a:prstGeom prst="rect">
            <a:avLst/>
          </a:prstGeom>
        </p:spPr>
      </p:pic>
      <p:sp>
        <p:nvSpPr>
          <p:cNvPr id="6"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sym typeface="+mn-ea"/>
              </a:rPr>
              <a:t>2021</a:t>
            </a:r>
            <a:r>
              <a:rPr lang="zh-CN" altLang="en-US" sz="2400" dirty="0">
                <a:solidFill>
                  <a:srgbClr val="FF0000"/>
                </a:solidFill>
                <a:latin typeface="Microsoft YaHei" charset="-122"/>
                <a:ea typeface="Microsoft YaHei" charset="-122"/>
                <a:sym typeface="+mn-ea"/>
              </a:rPr>
              <a:t>下半年规划</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基于微信</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涂色通道的精准化运营</a:t>
            </a:r>
            <a:endParaRPr lang="zh-CN" altLang="en-US" sz="2400" dirty="0">
              <a:latin typeface="Microsoft YaHei" charset="-122"/>
              <a:ea typeface="Microsoft YaHei" charset="-122"/>
            </a:endParaRPr>
          </a:p>
        </p:txBody>
      </p:sp>
      <p:sp>
        <p:nvSpPr>
          <p:cNvPr id="23" name="文本框 22">
            <a:extLst>
              <a:ext uri="{FF2B5EF4-FFF2-40B4-BE49-F238E27FC236}">
                <a16:creationId xmlns:a16="http://schemas.microsoft.com/office/drawing/2014/main" id="{B5F63127-BEE6-0A4D-BDC7-F24A5EEFB756}"/>
              </a:ext>
            </a:extLst>
          </p:cNvPr>
          <p:cNvSpPr txBox="1"/>
          <p:nvPr/>
        </p:nvSpPr>
        <p:spPr>
          <a:xfrm>
            <a:off x="7742734" y="1495327"/>
            <a:ext cx="4012637" cy="1415772"/>
          </a:xfrm>
          <a:prstGeom prst="rect">
            <a:avLst/>
          </a:prstGeom>
          <a:noFill/>
        </p:spPr>
        <p:txBody>
          <a:bodyPr wrap="none" rtlCol="0">
            <a:spAutoFit/>
          </a:bodyPr>
          <a:lstStyle/>
          <a:p>
            <a:r>
              <a:rPr kumimoji="1" lang="zh-CN" altLang="en-US" sz="1400" b="1" dirty="0">
                <a:latin typeface="Microsoft YaHei" panose="020B0503020204020204" pitchFamily="34" charset="-122"/>
                <a:ea typeface="Microsoft YaHei" panose="020B0503020204020204" pitchFamily="34" charset="-122"/>
              </a:rPr>
              <a:t>完成上线的功能：</a:t>
            </a:r>
            <a:endParaRPr kumimoji="1" lang="en-US" altLang="zh-CN" sz="1400"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电销企业微信绑定，涂色账号绑定，同步微信好友；</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对接</a:t>
            </a:r>
            <a:r>
              <a:rPr kumimoji="1" lang="en-US" altLang="zh-CN" sz="1200" dirty="0">
                <a:latin typeface="Microsoft YaHei" panose="020B0503020204020204" pitchFamily="34" charset="-122"/>
                <a:ea typeface="Microsoft YaHei" panose="020B0503020204020204" pitchFamily="34" charset="-122"/>
              </a:rPr>
              <a:t>DMP</a:t>
            </a:r>
            <a:r>
              <a:rPr kumimoji="1" lang="zh-CN" altLang="en-US" sz="1200" dirty="0">
                <a:latin typeface="Microsoft YaHei" panose="020B0503020204020204" pitchFamily="34" charset="-122"/>
                <a:ea typeface="Microsoft YaHei" panose="020B0503020204020204" pitchFamily="34" charset="-122"/>
              </a:rPr>
              <a:t>门店圈选；</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对接算法策略，支持内容个性化；</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对接拍口令；</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电销工作内容对接和企业微信</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涂色对接（侧边栏）</a:t>
            </a:r>
            <a:endParaRPr kumimoji="1" lang="en-US" altLang="zh-CN" sz="12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过滤库容门店；</a:t>
            </a:r>
            <a:endParaRPr kumimoji="1" lang="en-US" altLang="zh-CN" sz="1200" dirty="0">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B62D7B36-C2B1-8E41-B4CA-5BF9E974B36A}"/>
              </a:ext>
            </a:extLst>
          </p:cNvPr>
          <p:cNvSpPr txBox="1"/>
          <p:nvPr/>
        </p:nvSpPr>
        <p:spPr>
          <a:xfrm>
            <a:off x="467360" y="1035586"/>
            <a:ext cx="4171335"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rPr>
              <a:t>基于微信</a:t>
            </a:r>
            <a:r>
              <a:rPr kumimoji="1" lang="en-US" altLang="zh-CN" sz="1600" dirty="0">
                <a:latin typeface="Microsoft YaHei" panose="020B0503020204020204" pitchFamily="34" charset="-122"/>
                <a:ea typeface="Microsoft YaHei" panose="020B0503020204020204" pitchFamily="34" charset="-122"/>
              </a:rPr>
              <a:t>/</a:t>
            </a:r>
            <a:r>
              <a:rPr kumimoji="1" lang="zh-CN" altLang="en-US" sz="1600" dirty="0">
                <a:latin typeface="Microsoft YaHei" panose="020B0503020204020204" pitchFamily="34" charset="-122"/>
                <a:ea typeface="Microsoft YaHei" panose="020B0503020204020204" pitchFamily="34" charset="-122"/>
              </a:rPr>
              <a:t>涂色通道的精准化运营核心流程：</a:t>
            </a:r>
          </a:p>
        </p:txBody>
      </p:sp>
      <p:sp>
        <p:nvSpPr>
          <p:cNvPr id="3" name="文本框 2">
            <a:extLst>
              <a:ext uri="{FF2B5EF4-FFF2-40B4-BE49-F238E27FC236}">
                <a16:creationId xmlns:a16="http://schemas.microsoft.com/office/drawing/2014/main" id="{EB639A50-7CB3-3A4E-A4BC-BD17C9A1EAE3}"/>
              </a:ext>
            </a:extLst>
          </p:cNvPr>
          <p:cNvSpPr txBox="1"/>
          <p:nvPr/>
        </p:nvSpPr>
        <p:spPr>
          <a:xfrm>
            <a:off x="7742734" y="4355214"/>
            <a:ext cx="4275529" cy="1446550"/>
          </a:xfrm>
          <a:prstGeom prst="rect">
            <a:avLst/>
          </a:prstGeom>
          <a:noFill/>
        </p:spPr>
        <p:txBody>
          <a:bodyPr wrap="none" rtlCol="0">
            <a:spAutoFit/>
          </a:bodyPr>
          <a:lstStyle/>
          <a:p>
            <a:r>
              <a:rPr kumimoji="1" lang="zh-CN" altLang="en-US" sz="1400" b="1" dirty="0">
                <a:latin typeface="Microsoft YaHei" panose="020B0503020204020204" pitchFamily="34" charset="-122"/>
                <a:ea typeface="Microsoft YaHei" panose="020B0503020204020204" pitchFamily="34" charset="-122"/>
              </a:rPr>
              <a:t>对业务的支持：</a:t>
            </a:r>
            <a:endParaRPr kumimoji="1" lang="en-US" altLang="zh-CN" sz="1400" b="1"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1</a:t>
            </a:r>
            <a:r>
              <a:rPr kumimoji="1" lang="zh-CN" altLang="en-US" sz="1200" dirty="0">
                <a:latin typeface="Microsoft YaHei" panose="020B0503020204020204" pitchFamily="34" charset="-122"/>
                <a:ea typeface="Microsoft YaHei" panose="020B0503020204020204" pitchFamily="34" charset="-122"/>
              </a:rPr>
              <a:t>、支持按照标签进行精准化筛选目标门店；</a:t>
            </a:r>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2</a:t>
            </a:r>
            <a:r>
              <a:rPr kumimoji="1" lang="zh-CN" altLang="en-US" sz="1200" dirty="0">
                <a:latin typeface="Microsoft YaHei" panose="020B0503020204020204" pitchFamily="34" charset="-122"/>
                <a:ea typeface="Microsoft YaHei" panose="020B0503020204020204" pitchFamily="34" charset="-122"/>
              </a:rPr>
              <a:t>、支持业务门店划拨之后的库容关系控制；</a:t>
            </a:r>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3</a:t>
            </a:r>
            <a:r>
              <a:rPr kumimoji="1" lang="zh-CN" altLang="en-US" sz="1200" dirty="0">
                <a:latin typeface="Microsoft YaHei" panose="020B0503020204020204" pitchFamily="34" charset="-122"/>
                <a:ea typeface="Microsoft YaHei" panose="020B0503020204020204" pitchFamily="34" charset="-122"/>
              </a:rPr>
              <a:t>、支持涂色（不限次数）</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企微官方（秒达）两种通道；</a:t>
            </a:r>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4</a:t>
            </a:r>
            <a:r>
              <a:rPr kumimoji="1" lang="zh-CN" altLang="en-US" sz="1200" dirty="0">
                <a:latin typeface="Microsoft YaHei" panose="020B0503020204020204" pitchFamily="34" charset="-122"/>
                <a:ea typeface="Microsoft YaHei" panose="020B0503020204020204" pitchFamily="34" charset="-122"/>
              </a:rPr>
              <a:t>、支持多种形式，包括图文，卡片式链接、视频、小程序；</a:t>
            </a:r>
            <a:endParaRPr kumimoji="1" lang="en-US" altLang="zh-CN" sz="1200" dirty="0">
              <a:latin typeface="Microsoft YaHei" panose="020B0503020204020204" pitchFamily="34" charset="-122"/>
              <a:ea typeface="Microsoft YaHei" panose="020B0503020204020204" pitchFamily="34" charset="-122"/>
            </a:endParaRPr>
          </a:p>
          <a:p>
            <a:r>
              <a:rPr kumimoji="1" lang="en-US" altLang="zh-CN" sz="1200" dirty="0">
                <a:latin typeface="Microsoft YaHei" panose="020B0503020204020204" pitchFamily="34" charset="-122"/>
                <a:ea typeface="Microsoft YaHei" panose="020B0503020204020204" pitchFamily="34" charset="-122"/>
              </a:rPr>
              <a:t>5</a:t>
            </a:r>
            <a:r>
              <a:rPr kumimoji="1" lang="zh-CN" altLang="en-US" sz="1200" dirty="0">
                <a:latin typeface="Microsoft YaHei" panose="020B0503020204020204" pitchFamily="34" charset="-122"/>
                <a:ea typeface="Microsoft YaHei" panose="020B0503020204020204" pitchFamily="34" charset="-122"/>
              </a:rPr>
              <a:t>、支持到个人粒度的拍口令，精准化效果分析；</a:t>
            </a:r>
            <a:endParaRPr kumimoji="1" lang="en-US" altLang="zh-CN" sz="1200" dirty="0">
              <a:latin typeface="Microsoft YaHei" panose="020B0503020204020204" pitchFamily="34" charset="-122"/>
              <a:ea typeface="Microsoft YaHei" panose="020B0503020204020204" pitchFamily="34" charset="-122"/>
            </a:endParaRPr>
          </a:p>
          <a:p>
            <a:endParaRPr kumimoji="1" lang="zh-CN" altLang="en-US" sz="1400" dirty="0">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3BA75A33-2F6F-D34C-95E0-2A02EEF7B07E}"/>
              </a:ext>
            </a:extLst>
          </p:cNvPr>
          <p:cNvSpPr txBox="1"/>
          <p:nvPr/>
        </p:nvSpPr>
        <p:spPr>
          <a:xfrm>
            <a:off x="545251" y="6151579"/>
            <a:ext cx="1143935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沉淀的电销企业微信</a:t>
            </a:r>
            <a:r>
              <a:rPr kumimoji="1" lang="en-US" altLang="zh-CN" dirty="0">
                <a:solidFill>
                  <a:srgbClr val="FF0000"/>
                </a:solidFill>
                <a:latin typeface="Microsoft YaHei" panose="020B0503020204020204" pitchFamily="34" charset="-122"/>
                <a:ea typeface="Microsoft YaHei" panose="020B0503020204020204" pitchFamily="34" charset="-122"/>
              </a:rPr>
              <a:t>/</a:t>
            </a:r>
            <a:r>
              <a:rPr kumimoji="1" lang="zh-CN" altLang="en-US" dirty="0">
                <a:solidFill>
                  <a:srgbClr val="FF0000"/>
                </a:solidFill>
                <a:latin typeface="Microsoft YaHei" panose="020B0503020204020204" pitchFamily="34" charset="-122"/>
                <a:ea typeface="Microsoft YaHei" panose="020B0503020204020204" pitchFamily="34" charset="-122"/>
              </a:rPr>
              <a:t>涂色和门店微信好友关系为我们以后基于企业微信做精准化触达，精准化运营打下了基础</a:t>
            </a:r>
          </a:p>
        </p:txBody>
      </p:sp>
    </p:spTree>
    <p:extLst>
      <p:ext uri="{BB962C8B-B14F-4D97-AF65-F5344CB8AC3E}">
        <p14:creationId xmlns:p14="http://schemas.microsoft.com/office/powerpoint/2010/main" val="112244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触达中心</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业务数据</a:t>
            </a:r>
          </a:p>
        </p:txBody>
      </p:sp>
      <p:sp>
        <p:nvSpPr>
          <p:cNvPr id="2" name="文本框 1">
            <a:extLst>
              <a:ext uri="{FF2B5EF4-FFF2-40B4-BE49-F238E27FC236}">
                <a16:creationId xmlns:a16="http://schemas.microsoft.com/office/drawing/2014/main" id="{A8D86ADE-7D9F-F843-9B12-D64E63B1A38E}"/>
              </a:ext>
            </a:extLst>
          </p:cNvPr>
          <p:cNvSpPr txBox="1"/>
          <p:nvPr/>
        </p:nvSpPr>
        <p:spPr>
          <a:xfrm>
            <a:off x="187287" y="952147"/>
            <a:ext cx="1441420"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触达任务数量：</a:t>
            </a:r>
          </a:p>
        </p:txBody>
      </p:sp>
      <p:sp>
        <p:nvSpPr>
          <p:cNvPr id="9" name="文本框 8">
            <a:extLst>
              <a:ext uri="{FF2B5EF4-FFF2-40B4-BE49-F238E27FC236}">
                <a16:creationId xmlns:a16="http://schemas.microsoft.com/office/drawing/2014/main" id="{C36F9CB0-0210-9F45-8EB1-DA279620CC19}"/>
              </a:ext>
            </a:extLst>
          </p:cNvPr>
          <p:cNvSpPr txBox="1"/>
          <p:nvPr/>
        </p:nvSpPr>
        <p:spPr>
          <a:xfrm>
            <a:off x="190959" y="3467634"/>
            <a:ext cx="1620957"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触达发送成功率：</a:t>
            </a:r>
          </a:p>
        </p:txBody>
      </p:sp>
      <p:sp>
        <p:nvSpPr>
          <p:cNvPr id="11" name="文本框 10">
            <a:extLst>
              <a:ext uri="{FF2B5EF4-FFF2-40B4-BE49-F238E27FC236}">
                <a16:creationId xmlns:a16="http://schemas.microsoft.com/office/drawing/2014/main" id="{71FCCCD5-4646-464F-A567-604620964556}"/>
              </a:ext>
            </a:extLst>
          </p:cNvPr>
          <p:cNvSpPr txBox="1"/>
          <p:nvPr/>
        </p:nvSpPr>
        <p:spPr>
          <a:xfrm>
            <a:off x="5910472" y="952147"/>
            <a:ext cx="1800493"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触达任务发送数据：</a:t>
            </a:r>
          </a:p>
        </p:txBody>
      </p:sp>
      <p:sp>
        <p:nvSpPr>
          <p:cNvPr id="14" name="文本框 13">
            <a:extLst>
              <a:ext uri="{FF2B5EF4-FFF2-40B4-BE49-F238E27FC236}">
                <a16:creationId xmlns:a16="http://schemas.microsoft.com/office/drawing/2014/main" id="{7DF22777-2541-1943-A130-FFF408BB590F}"/>
              </a:ext>
            </a:extLst>
          </p:cNvPr>
          <p:cNvSpPr txBox="1"/>
          <p:nvPr/>
        </p:nvSpPr>
        <p:spPr>
          <a:xfrm>
            <a:off x="5910472" y="3467633"/>
            <a:ext cx="26981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触达发送成功稳定性提升方面：</a:t>
            </a:r>
          </a:p>
        </p:txBody>
      </p:sp>
      <p:graphicFrame>
        <p:nvGraphicFramePr>
          <p:cNvPr id="3" name="表格 2">
            <a:extLst>
              <a:ext uri="{FF2B5EF4-FFF2-40B4-BE49-F238E27FC236}">
                <a16:creationId xmlns:a16="http://schemas.microsoft.com/office/drawing/2014/main" id="{DA9D7782-13F4-4047-993E-B70A45BAE1C5}"/>
              </a:ext>
            </a:extLst>
          </p:cNvPr>
          <p:cNvGraphicFramePr>
            <a:graphicFrameLocks noGrp="1"/>
          </p:cNvGraphicFramePr>
          <p:nvPr>
            <p:extLst>
              <p:ext uri="{D42A27DB-BD31-4B8C-83A1-F6EECF244321}">
                <p14:modId xmlns:p14="http://schemas.microsoft.com/office/powerpoint/2010/main" val="3088257921"/>
              </p:ext>
            </p:extLst>
          </p:nvPr>
        </p:nvGraphicFramePr>
        <p:xfrm>
          <a:off x="6026629" y="3784614"/>
          <a:ext cx="5517194" cy="2570480"/>
        </p:xfrm>
        <a:graphic>
          <a:graphicData uri="http://schemas.openxmlformats.org/drawingml/2006/table">
            <a:tbl>
              <a:tblPr firstRow="1" bandRow="1">
                <a:tableStyleId>{21E4AEA4-8DFA-4A89-87EB-49C32662AFE0}</a:tableStyleId>
              </a:tblPr>
              <a:tblGrid>
                <a:gridCol w="2226826">
                  <a:extLst>
                    <a:ext uri="{9D8B030D-6E8A-4147-A177-3AD203B41FA5}">
                      <a16:colId xmlns:a16="http://schemas.microsoft.com/office/drawing/2014/main" val="2163179799"/>
                    </a:ext>
                  </a:extLst>
                </a:gridCol>
                <a:gridCol w="2600077">
                  <a:extLst>
                    <a:ext uri="{9D8B030D-6E8A-4147-A177-3AD203B41FA5}">
                      <a16:colId xmlns:a16="http://schemas.microsoft.com/office/drawing/2014/main" val="2758750458"/>
                    </a:ext>
                  </a:extLst>
                </a:gridCol>
                <a:gridCol w="690291">
                  <a:extLst>
                    <a:ext uri="{9D8B030D-6E8A-4147-A177-3AD203B41FA5}">
                      <a16:colId xmlns:a16="http://schemas.microsoft.com/office/drawing/2014/main" val="44115035"/>
                    </a:ext>
                  </a:extLst>
                </a:gridCol>
              </a:tblGrid>
              <a:tr h="370840">
                <a:tc>
                  <a:txBody>
                    <a:bodyPr/>
                    <a:lstStyle/>
                    <a:p>
                      <a:r>
                        <a:rPr lang="zh-CN" altLang="en-US" dirty="0"/>
                        <a:t>问题描述</a:t>
                      </a:r>
                    </a:p>
                  </a:txBody>
                  <a:tcPr/>
                </a:tc>
                <a:tc>
                  <a:txBody>
                    <a:bodyPr/>
                    <a:lstStyle/>
                    <a:p>
                      <a:r>
                        <a:rPr lang="zh-CN" altLang="en-US" dirty="0"/>
                        <a:t>采取的解决方案</a:t>
                      </a:r>
                    </a:p>
                  </a:txBody>
                  <a:tcPr/>
                </a:tc>
                <a:tc>
                  <a:txBody>
                    <a:bodyPr/>
                    <a:lstStyle/>
                    <a:p>
                      <a:r>
                        <a:rPr lang="zh-CN" altLang="en-US" dirty="0"/>
                        <a:t>进度</a:t>
                      </a:r>
                    </a:p>
                  </a:txBody>
                  <a:tcPr/>
                </a:tc>
                <a:extLst>
                  <a:ext uri="{0D108BD9-81ED-4DB2-BD59-A6C34878D82A}">
                    <a16:rowId xmlns:a16="http://schemas.microsoft.com/office/drawing/2014/main" val="96944889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dirty="0"/>
                        <a:t>触达任务发送状态变更监控</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kern="1200" dirty="0">
                          <a:effectLst/>
                        </a:rPr>
                        <a:t>建立一个</a:t>
                      </a:r>
                      <a:r>
                        <a:rPr lang="en" altLang="zh-CN" sz="800" kern="1200" dirty="0">
                          <a:effectLst/>
                        </a:rPr>
                        <a:t>toc</a:t>
                      </a:r>
                      <a:r>
                        <a:rPr lang="zh-CN" altLang="en-US" sz="800" kern="1200" dirty="0">
                          <a:effectLst/>
                        </a:rPr>
                        <a:t>任务，对任务状态变化超出合理的时间跨度进行告警</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dirty="0"/>
                        <a:t>已完成</a:t>
                      </a:r>
                      <a:endParaRPr lang="zh-CN" altLang="en-US" sz="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868440243"/>
                  </a:ext>
                </a:extLst>
              </a:tr>
              <a:tr h="370840">
                <a:tc>
                  <a:txBody>
                    <a:bodyPr/>
                    <a:lstStyle/>
                    <a:p>
                      <a:r>
                        <a:rPr lang="zh-CN" altLang="en-US" sz="800" kern="1200" dirty="0">
                          <a:effectLst/>
                        </a:rPr>
                        <a:t>发送时，对不在线的电销进行通知，告知需要及时上线，当前任务继续发送，后续由该电销手工进行二次推送</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kern="1200" dirty="0">
                          <a:effectLst/>
                        </a:rPr>
                        <a:t>在发送时添加是否在线判断逻辑，发出钉钉消息通知</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dirty="0"/>
                        <a:t>已完成</a:t>
                      </a:r>
                    </a:p>
                    <a:p>
                      <a:endParaRPr lang="zh-CN" altLang="en-US" sz="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307977700"/>
                  </a:ext>
                </a:extLst>
              </a:tr>
              <a:tr h="370840">
                <a:tc>
                  <a:txBody>
                    <a:bodyPr/>
                    <a:lstStyle/>
                    <a:p>
                      <a:r>
                        <a:rPr lang="zh-CN" altLang="en-US" sz="800" kern="1200" dirty="0">
                          <a:effectLst/>
                        </a:rPr>
                        <a:t>发送结束后，对任务创建人进行通知，告知任务执行情况，以提高任务详情关注度，有推送不成功的情况可以及时处理，进行二次推送</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kern="1200" dirty="0">
                          <a:effectLst/>
                        </a:rPr>
                        <a:t>任务发送结束之后的添加将结果通过钉钉消息发送给任务创建人</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dirty="0"/>
                        <a:t>已完成</a:t>
                      </a:r>
                      <a:endParaRPr lang="zh-CN" altLang="en-US" sz="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154185858"/>
                  </a:ext>
                </a:extLst>
              </a:tr>
              <a:tr h="370840">
                <a:tc>
                  <a:txBody>
                    <a:bodyPr/>
                    <a:lstStyle/>
                    <a:p>
                      <a:r>
                        <a:rPr lang="zh-CN" altLang="en-US" sz="800" kern="1200" dirty="0">
                          <a:effectLst/>
                        </a:rPr>
                        <a:t>切换客户端以后，电销常常忘记同步客户，这块初步是计划通过系统的方式来进行所有电销的客户同步，不用再手工同步</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800" dirty="0"/>
                        <a:t>通过影刀</a:t>
                      </a:r>
                      <a:r>
                        <a:rPr lang="en" altLang="zh-CN" sz="800" dirty="0"/>
                        <a:t>RPA</a:t>
                      </a:r>
                      <a:r>
                        <a:rPr lang="zh-CN" altLang="en-US" sz="800" dirty="0"/>
                        <a:t>的形式自动同步所有电销在涂色子账号的客户同步</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800" dirty="0"/>
                        <a:t>已完成</a:t>
                      </a:r>
                      <a:endParaRPr lang="zh-CN" altLang="en-US" sz="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497310068"/>
                  </a:ext>
                </a:extLst>
              </a:tr>
              <a:tr h="370840">
                <a:tc>
                  <a:txBody>
                    <a:bodyPr/>
                    <a:lstStyle/>
                    <a:p>
                      <a:r>
                        <a:rPr lang="zh-CN" altLang="en-US" sz="800" dirty="0"/>
                        <a:t>涂色接口不稳定，时常出现调用失败，超时的问题</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dirty="0"/>
                        <a:t>添加</a:t>
                      </a:r>
                      <a:r>
                        <a:rPr lang="zh-CN" altLang="en-US" sz="800" kern="1200" dirty="0">
                          <a:effectLst/>
                        </a:rPr>
                        <a:t>涂色接口自动化巡检，在自动化测试中添加对涂色接口的定时调用，检测接口返回是否成功，进行报警</a:t>
                      </a:r>
                      <a:endParaRPr lang="zh-CN" altLang="en-US" sz="800" dirty="0">
                        <a:latin typeface="Microsoft YaHei" panose="020B0503020204020204" pitchFamily="34" charset="-122"/>
                        <a:ea typeface="Microsoft YaHei" panose="020B0503020204020204" pitchFamily="34" charset="-122"/>
                      </a:endParaRPr>
                    </a:p>
                  </a:txBody>
                  <a:tcPr/>
                </a:tc>
                <a:tc>
                  <a:txBody>
                    <a:bodyPr/>
                    <a:lstStyle/>
                    <a:p>
                      <a:r>
                        <a:rPr lang="zh-CN" altLang="en-US" sz="800" dirty="0"/>
                        <a:t>已完成</a:t>
                      </a:r>
                      <a:endParaRPr lang="zh-CN" altLang="en-US" sz="8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13576209"/>
                  </a:ext>
                </a:extLst>
              </a:tr>
            </a:tbl>
          </a:graphicData>
        </a:graphic>
      </p:graphicFrame>
      <p:pic>
        <p:nvPicPr>
          <p:cNvPr id="4" name="图片 3">
            <a:extLst>
              <a:ext uri="{FF2B5EF4-FFF2-40B4-BE49-F238E27FC236}">
                <a16:creationId xmlns:a16="http://schemas.microsoft.com/office/drawing/2014/main" id="{E89399C5-3A04-1E4E-B5AC-C5B5F140D039}"/>
              </a:ext>
            </a:extLst>
          </p:cNvPr>
          <p:cNvPicPr>
            <a:picLocks noChangeAspect="1"/>
          </p:cNvPicPr>
          <p:nvPr/>
        </p:nvPicPr>
        <p:blipFill>
          <a:blip r:embed="rId7"/>
          <a:stretch>
            <a:fillRect/>
          </a:stretch>
        </p:blipFill>
        <p:spPr>
          <a:xfrm>
            <a:off x="270934" y="1269128"/>
            <a:ext cx="5639538" cy="1836247"/>
          </a:xfrm>
          <a:prstGeom prst="rect">
            <a:avLst/>
          </a:prstGeom>
        </p:spPr>
      </p:pic>
      <p:pic>
        <p:nvPicPr>
          <p:cNvPr id="5" name="图片 4">
            <a:extLst>
              <a:ext uri="{FF2B5EF4-FFF2-40B4-BE49-F238E27FC236}">
                <a16:creationId xmlns:a16="http://schemas.microsoft.com/office/drawing/2014/main" id="{CF9339FD-7789-8A45-9858-1D84E35B82C0}"/>
              </a:ext>
            </a:extLst>
          </p:cNvPr>
          <p:cNvPicPr>
            <a:picLocks noChangeAspect="1"/>
          </p:cNvPicPr>
          <p:nvPr/>
        </p:nvPicPr>
        <p:blipFill>
          <a:blip r:embed="rId8"/>
          <a:stretch>
            <a:fillRect/>
          </a:stretch>
        </p:blipFill>
        <p:spPr>
          <a:xfrm>
            <a:off x="5994548" y="1213067"/>
            <a:ext cx="5549275" cy="2093897"/>
          </a:xfrm>
          <a:prstGeom prst="rect">
            <a:avLst/>
          </a:prstGeom>
        </p:spPr>
      </p:pic>
      <p:pic>
        <p:nvPicPr>
          <p:cNvPr id="13" name="图片 12">
            <a:extLst>
              <a:ext uri="{FF2B5EF4-FFF2-40B4-BE49-F238E27FC236}">
                <a16:creationId xmlns:a16="http://schemas.microsoft.com/office/drawing/2014/main" id="{937BBBFA-A647-524C-AB0E-9DCC997B6344}"/>
              </a:ext>
            </a:extLst>
          </p:cNvPr>
          <p:cNvPicPr>
            <a:picLocks noChangeAspect="1"/>
          </p:cNvPicPr>
          <p:nvPr/>
        </p:nvPicPr>
        <p:blipFill>
          <a:blip r:embed="rId9"/>
          <a:stretch>
            <a:fillRect/>
          </a:stretch>
        </p:blipFill>
        <p:spPr>
          <a:xfrm>
            <a:off x="270934" y="3830690"/>
            <a:ext cx="5639538" cy="2524404"/>
          </a:xfrm>
          <a:prstGeom prst="rect">
            <a:avLst/>
          </a:prstGeom>
        </p:spPr>
      </p:pic>
    </p:spTree>
    <p:extLst>
      <p:ext uri="{BB962C8B-B14F-4D97-AF65-F5344CB8AC3E}">
        <p14:creationId xmlns:p14="http://schemas.microsoft.com/office/powerpoint/2010/main" val="203825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触达中心</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业务数据</a:t>
            </a:r>
          </a:p>
        </p:txBody>
      </p:sp>
      <p:sp>
        <p:nvSpPr>
          <p:cNvPr id="2" name="文本框 1">
            <a:extLst>
              <a:ext uri="{FF2B5EF4-FFF2-40B4-BE49-F238E27FC236}">
                <a16:creationId xmlns:a16="http://schemas.microsoft.com/office/drawing/2014/main" id="{A8D86ADE-7D9F-F843-9B12-D64E63B1A38E}"/>
              </a:ext>
            </a:extLst>
          </p:cNvPr>
          <p:cNvSpPr txBox="1"/>
          <p:nvPr/>
        </p:nvSpPr>
        <p:spPr>
          <a:xfrm>
            <a:off x="187287" y="952147"/>
            <a:ext cx="1800493"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门店用户流失数据：</a:t>
            </a:r>
          </a:p>
        </p:txBody>
      </p:sp>
      <p:sp>
        <p:nvSpPr>
          <p:cNvPr id="10" name="文本框 9">
            <a:extLst>
              <a:ext uri="{FF2B5EF4-FFF2-40B4-BE49-F238E27FC236}">
                <a16:creationId xmlns:a16="http://schemas.microsoft.com/office/drawing/2014/main" id="{414236B6-CEAF-264F-9D48-9E384CD37B1A}"/>
              </a:ext>
            </a:extLst>
          </p:cNvPr>
          <p:cNvSpPr txBox="1"/>
          <p:nvPr/>
        </p:nvSpPr>
        <p:spPr>
          <a:xfrm>
            <a:off x="187287" y="4889257"/>
            <a:ext cx="11094704" cy="138499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1400" dirty="0">
                <a:latin typeface="Microsoft YaHei" panose="020B0503020204020204" pitchFamily="34" charset="-122"/>
                <a:ea typeface="Microsoft YaHei" panose="020B0503020204020204" pitchFamily="34" charset="-122"/>
              </a:rPr>
              <a:t>因为基于企业微信，所以现在很多数据可以统计，可以看见问题，这个是以前使用个人微信所不具备的；</a:t>
            </a:r>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sz="1400" dirty="0">
                <a:latin typeface="Microsoft YaHei" panose="020B0503020204020204" pitchFamily="34" charset="-122"/>
                <a:ea typeface="Microsoft YaHei" panose="020B0503020204020204" pitchFamily="34" charset="-122"/>
              </a:rPr>
              <a:t>企业微信是我们日常触达门店的一个通道，但她和发短信不一样，她需要运营，流失了，对于那个门店的通道就关闭了；</a:t>
            </a:r>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b="1" dirty="0">
                <a:latin typeface="Microsoft YaHei" panose="020B0503020204020204" pitchFamily="34" charset="-122"/>
                <a:ea typeface="Microsoft YaHei" panose="020B0503020204020204" pitchFamily="34" charset="-122"/>
              </a:rPr>
              <a:t>对于企业微信需要从运营的角度去看，要关注留存，基于企微还可以做很多运营的工具，类似微伴助手这类</a:t>
            </a:r>
            <a:r>
              <a:rPr kumimoji="1" lang="en-US" altLang="zh-CN" sz="1400" b="1" dirty="0">
                <a:latin typeface="Microsoft YaHei" panose="020B0503020204020204" pitchFamily="34" charset="-122"/>
                <a:ea typeface="Microsoft YaHei" panose="020B0503020204020204" pitchFamily="34" charset="-122"/>
              </a:rPr>
              <a:t>SCRM</a:t>
            </a:r>
            <a:r>
              <a:rPr kumimoji="1" lang="zh-CN" altLang="en-US" sz="1400" b="1" dirty="0">
                <a:latin typeface="Microsoft YaHei" panose="020B0503020204020204" pitchFamily="34" charset="-122"/>
                <a:ea typeface="Microsoft YaHei" panose="020B0503020204020204" pitchFamily="34" charset="-122"/>
              </a:rPr>
              <a:t>，给业务更多的玩法；</a:t>
            </a:r>
            <a:endParaRPr kumimoji="1" lang="en-US" altLang="zh-CN" sz="1400" b="1"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kumimoji="1" lang="zh-CN" altLang="en-US" sz="14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71FCCCD5-4646-464F-A567-604620964556}"/>
              </a:ext>
            </a:extLst>
          </p:cNvPr>
          <p:cNvSpPr txBox="1"/>
          <p:nvPr/>
        </p:nvSpPr>
        <p:spPr>
          <a:xfrm>
            <a:off x="5759833" y="1039164"/>
            <a:ext cx="26981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触达失败中因流失影响的数据：</a:t>
            </a:r>
          </a:p>
        </p:txBody>
      </p:sp>
      <p:pic>
        <p:nvPicPr>
          <p:cNvPr id="3" name="图片 2">
            <a:extLst>
              <a:ext uri="{FF2B5EF4-FFF2-40B4-BE49-F238E27FC236}">
                <a16:creationId xmlns:a16="http://schemas.microsoft.com/office/drawing/2014/main" id="{17577B9B-130A-0B43-8D7E-30FD70475BD6}"/>
              </a:ext>
            </a:extLst>
          </p:cNvPr>
          <p:cNvPicPr>
            <a:picLocks noChangeAspect="1"/>
          </p:cNvPicPr>
          <p:nvPr/>
        </p:nvPicPr>
        <p:blipFill>
          <a:blip r:embed="rId7"/>
          <a:stretch>
            <a:fillRect/>
          </a:stretch>
        </p:blipFill>
        <p:spPr>
          <a:xfrm>
            <a:off x="187288" y="1346941"/>
            <a:ext cx="5504393" cy="2593463"/>
          </a:xfrm>
          <a:prstGeom prst="rect">
            <a:avLst/>
          </a:prstGeom>
        </p:spPr>
      </p:pic>
      <p:sp>
        <p:nvSpPr>
          <p:cNvPr id="16" name="文本框 15">
            <a:extLst>
              <a:ext uri="{FF2B5EF4-FFF2-40B4-BE49-F238E27FC236}">
                <a16:creationId xmlns:a16="http://schemas.microsoft.com/office/drawing/2014/main" id="{2342059B-3A46-C141-91EE-EA3783748F94}"/>
              </a:ext>
            </a:extLst>
          </p:cNvPr>
          <p:cNvSpPr txBox="1"/>
          <p:nvPr/>
        </p:nvSpPr>
        <p:spPr>
          <a:xfrm>
            <a:off x="193699" y="3940404"/>
            <a:ext cx="4416594"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从</a:t>
            </a:r>
            <a:r>
              <a:rPr kumimoji="1" lang="en-US" altLang="zh-CN" sz="1400" dirty="0">
                <a:latin typeface="Microsoft YaHei" panose="020B0503020204020204" pitchFamily="34" charset="-122"/>
                <a:ea typeface="Microsoft YaHei" panose="020B0503020204020204" pitchFamily="34" charset="-122"/>
              </a:rPr>
              <a:t>9</a:t>
            </a:r>
            <a:r>
              <a:rPr kumimoji="1" lang="zh-CN" altLang="en-US" sz="1400" dirty="0">
                <a:latin typeface="Microsoft YaHei" panose="020B0503020204020204" pitchFamily="34" charset="-122"/>
                <a:ea typeface="Microsoft YaHei" panose="020B0503020204020204" pitchFamily="34" charset="-122"/>
              </a:rPr>
              <a:t>月到现在总的流失用户为：</a:t>
            </a:r>
            <a:r>
              <a:rPr kumimoji="1" lang="en-US" altLang="zh-CN" sz="1400" dirty="0">
                <a:solidFill>
                  <a:srgbClr val="FF0000"/>
                </a:solidFill>
                <a:latin typeface="Microsoft YaHei" panose="020B0503020204020204" pitchFamily="34" charset="-122"/>
                <a:ea typeface="Microsoft YaHei" panose="020B0503020204020204" pitchFamily="34" charset="-122"/>
              </a:rPr>
              <a:t>1898</a:t>
            </a:r>
            <a:r>
              <a:rPr kumimoji="1" lang="zh-CN" altLang="en-US" sz="1400" dirty="0">
                <a:solidFill>
                  <a:srgbClr val="FF0000"/>
                </a:solidFill>
                <a:latin typeface="Microsoft YaHei" panose="020B0503020204020204" pitchFamily="34" charset="-122"/>
                <a:ea typeface="Microsoft YaHei" panose="020B0503020204020204" pitchFamily="34" charset="-122"/>
              </a:rPr>
              <a:t>个</a:t>
            </a:r>
            <a:r>
              <a:rPr kumimoji="1" lang="zh-CN" altLang="en-US" sz="1400" dirty="0">
                <a:latin typeface="Microsoft YaHei" panose="020B0503020204020204" pitchFamily="34" charset="-122"/>
                <a:ea typeface="Microsoft YaHei" panose="020B0503020204020204" pitchFamily="34" charset="-122"/>
              </a:rPr>
              <a:t>门店微信好友</a:t>
            </a:r>
          </a:p>
        </p:txBody>
      </p:sp>
      <p:pic>
        <p:nvPicPr>
          <p:cNvPr id="13" name="图片 12">
            <a:extLst>
              <a:ext uri="{FF2B5EF4-FFF2-40B4-BE49-F238E27FC236}">
                <a16:creationId xmlns:a16="http://schemas.microsoft.com/office/drawing/2014/main" id="{DF42792B-7214-1742-8CF8-100DAC243B02}"/>
              </a:ext>
            </a:extLst>
          </p:cNvPr>
          <p:cNvPicPr>
            <a:picLocks noChangeAspect="1"/>
          </p:cNvPicPr>
          <p:nvPr/>
        </p:nvPicPr>
        <p:blipFill>
          <a:blip r:embed="rId8"/>
          <a:stretch>
            <a:fillRect/>
          </a:stretch>
        </p:blipFill>
        <p:spPr>
          <a:xfrm>
            <a:off x="5698092" y="1359427"/>
            <a:ext cx="6320171" cy="2631784"/>
          </a:xfrm>
          <a:prstGeom prst="rect">
            <a:avLst/>
          </a:prstGeom>
        </p:spPr>
      </p:pic>
      <p:sp>
        <p:nvSpPr>
          <p:cNvPr id="20" name="文本框 19">
            <a:extLst>
              <a:ext uri="{FF2B5EF4-FFF2-40B4-BE49-F238E27FC236}">
                <a16:creationId xmlns:a16="http://schemas.microsoft.com/office/drawing/2014/main" id="{9E35585B-84D4-8442-97BD-824436BF8BA0}"/>
              </a:ext>
            </a:extLst>
          </p:cNvPr>
          <p:cNvSpPr txBox="1"/>
          <p:nvPr/>
        </p:nvSpPr>
        <p:spPr>
          <a:xfrm>
            <a:off x="5759833" y="3961781"/>
            <a:ext cx="6320961" cy="523220"/>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从</a:t>
            </a:r>
            <a:r>
              <a:rPr kumimoji="1" lang="en-US" altLang="zh-CN" sz="1400" dirty="0">
                <a:latin typeface="Microsoft YaHei" panose="020B0503020204020204" pitchFamily="34" charset="-122"/>
                <a:ea typeface="Microsoft YaHei" panose="020B0503020204020204" pitchFamily="34" charset="-122"/>
              </a:rPr>
              <a:t>12</a:t>
            </a:r>
            <a:r>
              <a:rPr kumimoji="1" lang="zh-CN" altLang="en-US" sz="1400" dirty="0">
                <a:latin typeface="Microsoft YaHei" panose="020B0503020204020204" pitchFamily="34" charset="-122"/>
                <a:ea typeface="Microsoft YaHei" panose="020B0503020204020204" pitchFamily="34" charset="-122"/>
              </a:rPr>
              <a:t>月份开始通过分析将发送结果被提示已删除好友或拉黑的原因关联到触达</a:t>
            </a: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发送中，</a:t>
            </a:r>
            <a:r>
              <a:rPr kumimoji="1" lang="zh-CN" altLang="en-US" sz="1400" dirty="0">
                <a:solidFill>
                  <a:srgbClr val="FF0000"/>
                </a:solidFill>
                <a:latin typeface="Microsoft YaHei" panose="020B0503020204020204" pitchFamily="34" charset="-122"/>
                <a:ea typeface="Microsoft YaHei" panose="020B0503020204020204" pitchFamily="34" charset="-122"/>
              </a:rPr>
              <a:t>因流失导致发送失败占总的发送量约</a:t>
            </a:r>
            <a:r>
              <a:rPr kumimoji="1" lang="en-US" altLang="zh-CN" sz="1400" dirty="0">
                <a:solidFill>
                  <a:srgbClr val="FF0000"/>
                </a:solidFill>
                <a:latin typeface="Microsoft YaHei" panose="020B0503020204020204" pitchFamily="34" charset="-122"/>
                <a:ea typeface="Microsoft YaHei" panose="020B0503020204020204" pitchFamily="34" charset="-122"/>
              </a:rPr>
              <a:t>8%</a:t>
            </a:r>
            <a:r>
              <a:rPr kumimoji="1" lang="zh-CN" altLang="en-US" sz="1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1315942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侧边栏</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业务数据</a:t>
            </a:r>
          </a:p>
        </p:txBody>
      </p:sp>
      <p:sp>
        <p:nvSpPr>
          <p:cNvPr id="6" name="文本框 5">
            <a:extLst>
              <a:ext uri="{FF2B5EF4-FFF2-40B4-BE49-F238E27FC236}">
                <a16:creationId xmlns:a16="http://schemas.microsoft.com/office/drawing/2014/main" id="{8791E517-55B5-C141-A9AB-86FDB5F4D524}"/>
              </a:ext>
            </a:extLst>
          </p:cNvPr>
          <p:cNvSpPr txBox="1"/>
          <p:nvPr/>
        </p:nvSpPr>
        <p:spPr>
          <a:xfrm>
            <a:off x="467360" y="826263"/>
            <a:ext cx="2159566"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a:t>
            </a:r>
            <a:r>
              <a:rPr kumimoji="1" lang="zh-CN" altLang="en-US" sz="1400" dirty="0">
                <a:latin typeface="Microsoft YaHei" panose="020B0503020204020204" pitchFamily="34" charset="-122"/>
                <a:ea typeface="Microsoft YaHei" panose="020B0503020204020204" pitchFamily="34" charset="-122"/>
              </a:rPr>
              <a:t>侧边栏整体访问数据：</a:t>
            </a:r>
          </a:p>
        </p:txBody>
      </p:sp>
      <p:pic>
        <p:nvPicPr>
          <p:cNvPr id="7" name="图片 6">
            <a:extLst>
              <a:ext uri="{FF2B5EF4-FFF2-40B4-BE49-F238E27FC236}">
                <a16:creationId xmlns:a16="http://schemas.microsoft.com/office/drawing/2014/main" id="{720A869A-5027-4B4F-A35C-94A0CDB114D6}"/>
              </a:ext>
            </a:extLst>
          </p:cNvPr>
          <p:cNvPicPr>
            <a:picLocks noChangeAspect="1"/>
          </p:cNvPicPr>
          <p:nvPr/>
        </p:nvPicPr>
        <p:blipFill>
          <a:blip r:embed="rId7"/>
          <a:stretch>
            <a:fillRect/>
          </a:stretch>
        </p:blipFill>
        <p:spPr>
          <a:xfrm>
            <a:off x="548931" y="1112007"/>
            <a:ext cx="4538692" cy="2555020"/>
          </a:xfrm>
          <a:prstGeom prst="rect">
            <a:avLst/>
          </a:prstGeom>
        </p:spPr>
      </p:pic>
      <p:sp>
        <p:nvSpPr>
          <p:cNvPr id="16" name="文本框 15">
            <a:extLst>
              <a:ext uri="{FF2B5EF4-FFF2-40B4-BE49-F238E27FC236}">
                <a16:creationId xmlns:a16="http://schemas.microsoft.com/office/drawing/2014/main" id="{CDAFFC1E-B31A-0D43-9EB3-AF61B477758E}"/>
              </a:ext>
            </a:extLst>
          </p:cNvPr>
          <p:cNvSpPr txBox="1"/>
          <p:nvPr/>
        </p:nvSpPr>
        <p:spPr>
          <a:xfrm>
            <a:off x="6170263" y="2233562"/>
            <a:ext cx="2159566"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3️⃣</a:t>
            </a:r>
            <a:r>
              <a:rPr kumimoji="1" lang="zh-CN" altLang="en-US" sz="1400" dirty="0">
                <a:latin typeface="Microsoft YaHei" panose="020B0503020204020204" pitchFamily="34" charset="-122"/>
                <a:ea typeface="Microsoft YaHei" panose="020B0503020204020204" pitchFamily="34" charset="-122"/>
              </a:rPr>
              <a:t>各个功能点访问数据：</a:t>
            </a:r>
          </a:p>
        </p:txBody>
      </p:sp>
      <p:pic>
        <p:nvPicPr>
          <p:cNvPr id="12" name="图片 11">
            <a:extLst>
              <a:ext uri="{FF2B5EF4-FFF2-40B4-BE49-F238E27FC236}">
                <a16:creationId xmlns:a16="http://schemas.microsoft.com/office/drawing/2014/main" id="{AA0B8C3E-0812-CE48-8925-D85F8CC768F8}"/>
              </a:ext>
            </a:extLst>
          </p:cNvPr>
          <p:cNvPicPr>
            <a:picLocks noChangeAspect="1"/>
          </p:cNvPicPr>
          <p:nvPr/>
        </p:nvPicPr>
        <p:blipFill>
          <a:blip r:embed="rId8"/>
          <a:stretch>
            <a:fillRect/>
          </a:stretch>
        </p:blipFill>
        <p:spPr>
          <a:xfrm>
            <a:off x="548931" y="4130382"/>
            <a:ext cx="4555838" cy="2534370"/>
          </a:xfrm>
          <a:prstGeom prst="rect">
            <a:avLst/>
          </a:prstGeom>
        </p:spPr>
      </p:pic>
      <p:sp>
        <p:nvSpPr>
          <p:cNvPr id="18" name="文本框 17">
            <a:extLst>
              <a:ext uri="{FF2B5EF4-FFF2-40B4-BE49-F238E27FC236}">
                <a16:creationId xmlns:a16="http://schemas.microsoft.com/office/drawing/2014/main" id="{AA7AA3C1-2F8A-BA49-816A-46571457954F}"/>
              </a:ext>
            </a:extLst>
          </p:cNvPr>
          <p:cNvSpPr txBox="1"/>
          <p:nvPr/>
        </p:nvSpPr>
        <p:spPr>
          <a:xfrm>
            <a:off x="467359" y="3833271"/>
            <a:ext cx="2416046"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a:t>
            </a:r>
            <a:r>
              <a:rPr kumimoji="1" lang="zh-CN" altLang="en-US" sz="1400" dirty="0">
                <a:latin typeface="Microsoft YaHei" panose="020B0503020204020204" pitchFamily="34" charset="-122"/>
                <a:ea typeface="Microsoft YaHei" panose="020B0503020204020204" pitchFamily="34" charset="-122"/>
              </a:rPr>
              <a:t>不同入口的访问</a:t>
            </a:r>
            <a:r>
              <a:rPr kumimoji="1" lang="en-US" altLang="zh-CN" sz="1400" dirty="0">
                <a:latin typeface="Microsoft YaHei" panose="020B0503020204020204" pitchFamily="34" charset="-122"/>
                <a:ea typeface="Microsoft YaHei" panose="020B0503020204020204" pitchFamily="34" charset="-122"/>
              </a:rPr>
              <a:t>UV</a:t>
            </a:r>
            <a:r>
              <a:rPr kumimoji="1" lang="zh-CN" altLang="en-US" sz="1400" dirty="0">
                <a:latin typeface="Microsoft YaHei" panose="020B0503020204020204" pitchFamily="34" charset="-122"/>
                <a:ea typeface="Microsoft YaHei" panose="020B0503020204020204" pitchFamily="34" charset="-122"/>
              </a:rPr>
              <a:t>分布：</a:t>
            </a:r>
          </a:p>
        </p:txBody>
      </p:sp>
      <p:pic>
        <p:nvPicPr>
          <p:cNvPr id="13" name="图片 12">
            <a:extLst>
              <a:ext uri="{FF2B5EF4-FFF2-40B4-BE49-F238E27FC236}">
                <a16:creationId xmlns:a16="http://schemas.microsoft.com/office/drawing/2014/main" id="{836A509B-503E-0A4E-88FE-EE26102097D9}"/>
              </a:ext>
            </a:extLst>
          </p:cNvPr>
          <p:cNvPicPr>
            <a:picLocks noChangeAspect="1"/>
          </p:cNvPicPr>
          <p:nvPr/>
        </p:nvPicPr>
        <p:blipFill>
          <a:blip r:embed="rId9"/>
          <a:stretch>
            <a:fillRect/>
          </a:stretch>
        </p:blipFill>
        <p:spPr>
          <a:xfrm>
            <a:off x="6229364" y="2554175"/>
            <a:ext cx="4787195" cy="2564580"/>
          </a:xfrm>
          <a:prstGeom prst="rect">
            <a:avLst/>
          </a:prstGeom>
        </p:spPr>
      </p:pic>
      <p:sp>
        <p:nvSpPr>
          <p:cNvPr id="14" name="文本框 13">
            <a:extLst>
              <a:ext uri="{FF2B5EF4-FFF2-40B4-BE49-F238E27FC236}">
                <a16:creationId xmlns:a16="http://schemas.microsoft.com/office/drawing/2014/main" id="{5975EDAF-7CCC-0040-B837-319CA9F53DC8}"/>
              </a:ext>
            </a:extLst>
          </p:cNvPr>
          <p:cNvSpPr txBox="1"/>
          <p:nvPr/>
        </p:nvSpPr>
        <p:spPr>
          <a:xfrm>
            <a:off x="5420299" y="5880320"/>
            <a:ext cx="3108543" cy="523220"/>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2️⃣</a:t>
            </a:r>
            <a:r>
              <a:rPr kumimoji="1" lang="zh-CN" altLang="en-US" sz="1400" dirty="0">
                <a:latin typeface="Microsoft YaHei" panose="020B0503020204020204" pitchFamily="34" charset="-122"/>
                <a:ea typeface="Microsoft YaHei" panose="020B0503020204020204" pitchFamily="34" charset="-122"/>
              </a:rPr>
              <a:t>以小记列表访问数据为例，</a:t>
            </a:r>
            <a:endParaRPr kumimoji="1" lang="en-US" altLang="zh-CN" sz="1400" dirty="0">
              <a:latin typeface="Microsoft YaHei" panose="020B0503020204020204" pitchFamily="34" charset="-122"/>
              <a:ea typeface="Microsoft YaHei" panose="020B0503020204020204" pitchFamily="34" charset="-122"/>
            </a:endParaRPr>
          </a:p>
          <a:p>
            <a:r>
              <a:rPr kumimoji="1" lang="zh-CN" altLang="en-US" sz="1400" dirty="0">
                <a:latin typeface="Microsoft YaHei" panose="020B0503020204020204" pitchFamily="34" charset="-122"/>
                <a:ea typeface="Microsoft YaHei" panose="020B0503020204020204" pitchFamily="34" charset="-122"/>
              </a:rPr>
              <a:t>现在访问主要入口是</a:t>
            </a:r>
            <a:r>
              <a:rPr kumimoji="1" lang="zh-CN" altLang="en-US" sz="1400" dirty="0">
                <a:solidFill>
                  <a:srgbClr val="FF0000"/>
                </a:solidFill>
                <a:latin typeface="Microsoft YaHei" panose="020B0503020204020204" pitchFamily="34" charset="-122"/>
                <a:ea typeface="Microsoft YaHei" panose="020B0503020204020204" pitchFamily="34" charset="-122"/>
              </a:rPr>
              <a:t>企业微信的</a:t>
            </a:r>
            <a:r>
              <a:rPr kumimoji="1" lang="en-US" altLang="zh-CN" sz="1400" dirty="0">
                <a:solidFill>
                  <a:srgbClr val="FF0000"/>
                </a:solidFill>
                <a:latin typeface="Microsoft YaHei" panose="020B0503020204020204" pitchFamily="34" charset="-122"/>
                <a:ea typeface="Microsoft YaHei" panose="020B0503020204020204" pitchFamily="34" charset="-122"/>
              </a:rPr>
              <a:t>PC</a:t>
            </a:r>
            <a:r>
              <a:rPr kumimoji="1" lang="zh-CN" altLang="en-US" sz="1400" dirty="0">
                <a:solidFill>
                  <a:srgbClr val="FF0000"/>
                </a:solidFill>
                <a:latin typeface="Microsoft YaHei" panose="020B0503020204020204" pitchFamily="34" charset="-122"/>
                <a:ea typeface="Microsoft YaHei" panose="020B0503020204020204" pitchFamily="34" charset="-122"/>
              </a:rPr>
              <a:t>端</a:t>
            </a:r>
            <a:endParaRPr kumimoji="1" lang="zh-CN" altLang="en-US" sz="1400" dirty="0"/>
          </a:p>
        </p:txBody>
      </p:sp>
      <p:sp>
        <p:nvSpPr>
          <p:cNvPr id="21" name="文本框 20">
            <a:extLst>
              <a:ext uri="{FF2B5EF4-FFF2-40B4-BE49-F238E27FC236}">
                <a16:creationId xmlns:a16="http://schemas.microsoft.com/office/drawing/2014/main" id="{F87D0E01-CCA8-B848-A6AB-2E67D8F1506C}"/>
              </a:ext>
            </a:extLst>
          </p:cNvPr>
          <p:cNvSpPr txBox="1"/>
          <p:nvPr/>
        </p:nvSpPr>
        <p:spPr>
          <a:xfrm>
            <a:off x="6229364" y="5394458"/>
            <a:ext cx="485261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3️⃣</a:t>
            </a:r>
            <a:r>
              <a:rPr kumimoji="1" lang="zh-CN" altLang="en-US" sz="1400" dirty="0">
                <a:solidFill>
                  <a:srgbClr val="FF0000"/>
                </a:solidFill>
                <a:latin typeface="Microsoft YaHei" panose="020B0503020204020204" pitchFamily="34" charset="-122"/>
                <a:ea typeface="Microsoft YaHei" panose="020B0503020204020204" pitchFamily="34" charset="-122"/>
              </a:rPr>
              <a:t>小记列表、新增小记、优惠券</a:t>
            </a:r>
            <a:r>
              <a:rPr kumimoji="1" lang="zh-CN" altLang="en-US" sz="1400" dirty="0">
                <a:latin typeface="Microsoft YaHei" panose="020B0503020204020204" pitchFamily="34" charset="-122"/>
                <a:ea typeface="Microsoft YaHei" panose="020B0503020204020204" pitchFamily="34" charset="-122"/>
              </a:rPr>
              <a:t>目前是使用最高频的功能；</a:t>
            </a:r>
            <a:endParaRPr kumimoji="1" lang="zh-CN" altLang="en-US" sz="1400" dirty="0"/>
          </a:p>
        </p:txBody>
      </p:sp>
      <p:sp>
        <p:nvSpPr>
          <p:cNvPr id="15" name="文本框 14">
            <a:extLst>
              <a:ext uri="{FF2B5EF4-FFF2-40B4-BE49-F238E27FC236}">
                <a16:creationId xmlns:a16="http://schemas.microsoft.com/office/drawing/2014/main" id="{7800F544-2CF5-3140-B247-92D2ECDE8CD9}"/>
              </a:ext>
            </a:extLst>
          </p:cNvPr>
          <p:cNvSpPr txBox="1"/>
          <p:nvPr/>
        </p:nvSpPr>
        <p:spPr>
          <a:xfrm>
            <a:off x="5446243" y="1433873"/>
            <a:ext cx="4094391" cy="523220"/>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1️⃣</a:t>
            </a:r>
            <a:r>
              <a:rPr kumimoji="1" lang="zh-CN" altLang="en-US" sz="1400" dirty="0">
                <a:latin typeface="Microsoft YaHei" panose="020B0503020204020204" pitchFamily="34" charset="-122"/>
                <a:ea typeface="Microsoft YaHei" panose="020B0503020204020204" pitchFamily="34" charset="-122"/>
              </a:rPr>
              <a:t>目前包括主管在内初级和中级总共</a:t>
            </a:r>
            <a:r>
              <a:rPr kumimoji="1" lang="en-US" altLang="zh-CN" sz="1400" dirty="0">
                <a:latin typeface="Microsoft YaHei" panose="020B0503020204020204" pitchFamily="34" charset="-122"/>
                <a:ea typeface="Microsoft YaHei" panose="020B0503020204020204" pitchFamily="34" charset="-122"/>
              </a:rPr>
              <a:t>264</a:t>
            </a:r>
            <a:r>
              <a:rPr kumimoji="1" lang="zh-CN" altLang="en-US" sz="1400" dirty="0">
                <a:latin typeface="Microsoft YaHei" panose="020B0503020204020204" pitchFamily="34" charset="-122"/>
                <a:ea typeface="Microsoft YaHei" panose="020B0503020204020204" pitchFamily="34" charset="-122"/>
              </a:rPr>
              <a:t>人，</a:t>
            </a:r>
          </a:p>
          <a:p>
            <a:r>
              <a:rPr kumimoji="1" lang="en-US" altLang="zh-CN" sz="1400" dirty="0">
                <a:latin typeface="Microsoft YaHei" panose="020B0503020204020204" pitchFamily="34" charset="-122"/>
                <a:ea typeface="Microsoft YaHei" panose="020B0503020204020204" pitchFamily="34" charset="-122"/>
              </a:rPr>
              <a:t>204/264=</a:t>
            </a:r>
            <a:r>
              <a:rPr kumimoji="1" lang="en-US" altLang="zh-CN" sz="1400" dirty="0">
                <a:solidFill>
                  <a:srgbClr val="FF0000"/>
                </a:solidFill>
                <a:latin typeface="Microsoft YaHei" panose="020B0503020204020204" pitchFamily="34" charset="-122"/>
                <a:ea typeface="Microsoft YaHei" panose="020B0503020204020204" pitchFamily="34" charset="-122"/>
              </a:rPr>
              <a:t>77%</a:t>
            </a:r>
            <a:r>
              <a:rPr kumimoji="1" lang="zh-CN" altLang="en-US" sz="1400" dirty="0">
                <a:solidFill>
                  <a:srgbClr val="FF0000"/>
                </a:solidFill>
                <a:latin typeface="Microsoft YaHei" panose="020B0503020204020204" pitchFamily="34" charset="-122"/>
                <a:ea typeface="Microsoft YaHei" panose="020B0503020204020204" pitchFamily="34" charset="-122"/>
              </a:rPr>
              <a:t>在日常工作中使用侧边栏的功能</a:t>
            </a:r>
            <a:r>
              <a:rPr kumimoji="1" lang="zh-CN" altLang="en-US" sz="1400" dirty="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2707343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p:cNvPicPr>
            <a:picLocks noChangeAspect="1"/>
          </p:cNvPicPr>
          <p:nvPr/>
        </p:nvPicPr>
        <p:blipFill>
          <a:blip r:embed="rId3"/>
          <a:stretch>
            <a:fillRect/>
          </a:stretch>
        </p:blipFill>
        <p:spPr>
          <a:xfrm>
            <a:off x="10070592" y="313267"/>
            <a:ext cx="1005840" cy="236220"/>
          </a:xfrm>
          <a:prstGeom prst="rect">
            <a:avLst/>
          </a:prstGeom>
        </p:spPr>
      </p:pic>
      <p:pic>
        <p:nvPicPr>
          <p:cNvPr id="47" name="图片 46"/>
          <p:cNvPicPr>
            <a:picLocks noChangeAspect="1"/>
          </p:cNvPicPr>
          <p:nvPr/>
        </p:nvPicPr>
        <p:blipFill>
          <a:blip r:embed="rId4"/>
          <a:stretch>
            <a:fillRect/>
          </a:stretch>
        </p:blipFill>
        <p:spPr>
          <a:xfrm>
            <a:off x="11148894" y="403945"/>
            <a:ext cx="869369" cy="125476"/>
          </a:xfrm>
          <a:prstGeom prst="rect">
            <a:avLst/>
          </a:prstGeom>
        </p:spPr>
      </p:pic>
      <p:pic>
        <p:nvPicPr>
          <p:cNvPr id="48" name="图片 47"/>
          <p:cNvPicPr>
            <a:picLocks noChangeAspect="1"/>
          </p:cNvPicPr>
          <p:nvPr/>
        </p:nvPicPr>
        <p:blipFill>
          <a:blip r:embed="rId5"/>
          <a:stretch>
            <a:fillRect/>
          </a:stretch>
        </p:blipFill>
        <p:spPr>
          <a:xfrm>
            <a:off x="10034016" y="322008"/>
            <a:ext cx="203605" cy="254507"/>
          </a:xfrm>
          <a:prstGeom prst="rect">
            <a:avLst/>
          </a:prstGeom>
        </p:spPr>
      </p:pic>
      <p:pic>
        <p:nvPicPr>
          <p:cNvPr id="45" name="图片 44"/>
          <p:cNvPicPr>
            <a:picLocks noChangeAspect="1"/>
          </p:cNvPicPr>
          <p:nvPr/>
        </p:nvPicPr>
        <p:blipFill>
          <a:blip r:embed="rId6"/>
          <a:stretch>
            <a:fillRect/>
          </a:stretch>
        </p:blipFill>
        <p:spPr>
          <a:xfrm>
            <a:off x="0" y="736166"/>
            <a:ext cx="12192000" cy="9236"/>
          </a:xfrm>
          <a:prstGeom prst="rect">
            <a:avLst/>
          </a:prstGeom>
        </p:spPr>
      </p:pic>
      <p:sp>
        <p:nvSpPr>
          <p:cNvPr id="8" name="TextBox 3"/>
          <p:cNvSpPr txBox="1"/>
          <p:nvPr/>
        </p:nvSpPr>
        <p:spPr>
          <a:xfrm>
            <a:off x="467360" y="219075"/>
            <a:ext cx="9113520" cy="460375"/>
          </a:xfrm>
          <a:prstGeom prst="rect">
            <a:avLst/>
          </a:prstGeom>
          <a:noFill/>
        </p:spPr>
        <p:txBody>
          <a:bodyPr wrap="square" rtlCol="0">
            <a:spAutoFit/>
          </a:bodyPr>
          <a:lstStyle/>
          <a:p>
            <a:r>
              <a:rPr lang="en-US" altLang="zh-CN" sz="2400" dirty="0">
                <a:solidFill>
                  <a:srgbClr val="FF0000"/>
                </a:solidFill>
                <a:latin typeface="Microsoft YaHei" charset="-122"/>
                <a:ea typeface="Microsoft YaHei" charset="-122"/>
              </a:rPr>
              <a:t>2021</a:t>
            </a:r>
            <a:r>
              <a:rPr lang="zh-CN" altLang="en-US" sz="2400" dirty="0">
                <a:solidFill>
                  <a:srgbClr val="FF0000"/>
                </a:solidFill>
                <a:latin typeface="Microsoft YaHei" charset="-122"/>
                <a:ea typeface="Microsoft YaHei" charset="-122"/>
              </a:rPr>
              <a:t>下半年</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个人微信</a:t>
            </a:r>
            <a:r>
              <a:rPr lang="en-US" altLang="zh-CN" sz="2400" dirty="0">
                <a:solidFill>
                  <a:srgbClr val="FF0000"/>
                </a:solidFill>
                <a:latin typeface="Microsoft YaHei" charset="-122"/>
                <a:ea typeface="Microsoft YaHei" charset="-122"/>
              </a:rPr>
              <a:t>/</a:t>
            </a:r>
            <a:r>
              <a:rPr lang="zh-CN" altLang="en-US" sz="2400" dirty="0">
                <a:solidFill>
                  <a:srgbClr val="FF0000"/>
                </a:solidFill>
                <a:latin typeface="Microsoft YaHei" charset="-122"/>
                <a:ea typeface="Microsoft YaHei" charset="-122"/>
              </a:rPr>
              <a:t>企业微信使用数据</a:t>
            </a:r>
          </a:p>
        </p:txBody>
      </p:sp>
      <p:sp>
        <p:nvSpPr>
          <p:cNvPr id="5" name="文本框 4">
            <a:extLst>
              <a:ext uri="{FF2B5EF4-FFF2-40B4-BE49-F238E27FC236}">
                <a16:creationId xmlns:a16="http://schemas.microsoft.com/office/drawing/2014/main" id="{DBBBB74A-5875-5B41-94D5-2C9DECC06919}"/>
              </a:ext>
            </a:extLst>
          </p:cNvPr>
          <p:cNvSpPr txBox="1"/>
          <p:nvPr/>
        </p:nvSpPr>
        <p:spPr>
          <a:xfrm>
            <a:off x="467360" y="918227"/>
            <a:ext cx="4112023"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近一个月初级电销使用个微和企业发送消息数据：</a:t>
            </a:r>
          </a:p>
        </p:txBody>
      </p:sp>
      <p:sp>
        <p:nvSpPr>
          <p:cNvPr id="22" name="文本框 21">
            <a:extLst>
              <a:ext uri="{FF2B5EF4-FFF2-40B4-BE49-F238E27FC236}">
                <a16:creationId xmlns:a16="http://schemas.microsoft.com/office/drawing/2014/main" id="{9828BFF1-39A8-B74B-A182-E1CD9756BF1E}"/>
              </a:ext>
            </a:extLst>
          </p:cNvPr>
          <p:cNvSpPr txBox="1"/>
          <p:nvPr/>
        </p:nvSpPr>
        <p:spPr>
          <a:xfrm>
            <a:off x="414077" y="3743382"/>
            <a:ext cx="413446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近一个月中级电销使用个微和企业发送消息数据：</a:t>
            </a:r>
          </a:p>
        </p:txBody>
      </p:sp>
      <p:sp>
        <p:nvSpPr>
          <p:cNvPr id="19" name="文本框 18">
            <a:extLst>
              <a:ext uri="{FF2B5EF4-FFF2-40B4-BE49-F238E27FC236}">
                <a16:creationId xmlns:a16="http://schemas.microsoft.com/office/drawing/2014/main" id="{864906C2-4D3D-9840-82E8-0CDA5898DBF8}"/>
              </a:ext>
            </a:extLst>
          </p:cNvPr>
          <p:cNvSpPr txBox="1"/>
          <p:nvPr/>
        </p:nvSpPr>
        <p:spPr>
          <a:xfrm>
            <a:off x="10029331" y="1486012"/>
            <a:ext cx="1909071" cy="830997"/>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初级电销日常和门店沟通绝大部分都是通过企微来进行，两者数量</a:t>
            </a:r>
            <a:r>
              <a:rPr kumimoji="1" lang="zh-CN" altLang="en-US" sz="1200" dirty="0">
                <a:solidFill>
                  <a:srgbClr val="FF0000"/>
                </a:solidFill>
                <a:latin typeface="Microsoft YaHei" panose="020B0503020204020204" pitchFamily="34" charset="-122"/>
                <a:ea typeface="Microsoft YaHei" panose="020B0503020204020204" pitchFamily="34" charset="-122"/>
              </a:rPr>
              <a:t>差值都在</a:t>
            </a:r>
            <a:r>
              <a:rPr kumimoji="1" lang="en-US" altLang="zh-CN" sz="1200" dirty="0">
                <a:solidFill>
                  <a:srgbClr val="FF0000"/>
                </a:solidFill>
                <a:latin typeface="Microsoft YaHei" panose="020B0503020204020204" pitchFamily="34" charset="-122"/>
                <a:ea typeface="Microsoft YaHei" panose="020B0503020204020204" pitchFamily="34" charset="-122"/>
              </a:rPr>
              <a:t>10</a:t>
            </a:r>
            <a:r>
              <a:rPr kumimoji="1" lang="zh-CN" altLang="en-US" sz="1200" dirty="0">
                <a:solidFill>
                  <a:srgbClr val="FF0000"/>
                </a:solidFill>
                <a:latin typeface="Microsoft YaHei" panose="020B0503020204020204" pitchFamily="34" charset="-122"/>
                <a:ea typeface="Microsoft YaHei" panose="020B0503020204020204" pitchFamily="34" charset="-122"/>
              </a:rPr>
              <a:t>倍</a:t>
            </a:r>
            <a:r>
              <a:rPr kumimoji="1" lang="zh-CN" altLang="en-US" sz="1200" dirty="0">
                <a:latin typeface="Microsoft YaHei" panose="020B0503020204020204" pitchFamily="34" charset="-122"/>
                <a:ea typeface="Microsoft YaHei" panose="020B0503020204020204" pitchFamily="34" charset="-122"/>
              </a:rPr>
              <a:t>以上。</a:t>
            </a:r>
          </a:p>
        </p:txBody>
      </p:sp>
      <p:pic>
        <p:nvPicPr>
          <p:cNvPr id="23" name="图片 22">
            <a:extLst>
              <a:ext uri="{FF2B5EF4-FFF2-40B4-BE49-F238E27FC236}">
                <a16:creationId xmlns:a16="http://schemas.microsoft.com/office/drawing/2014/main" id="{65A2CAC4-92DD-7247-9D23-0DD2688CC51C}"/>
              </a:ext>
            </a:extLst>
          </p:cNvPr>
          <p:cNvPicPr>
            <a:picLocks noChangeAspect="1"/>
          </p:cNvPicPr>
          <p:nvPr/>
        </p:nvPicPr>
        <p:blipFill>
          <a:blip r:embed="rId7"/>
          <a:stretch>
            <a:fillRect/>
          </a:stretch>
        </p:blipFill>
        <p:spPr>
          <a:xfrm>
            <a:off x="5338516" y="1258411"/>
            <a:ext cx="4584700" cy="2344849"/>
          </a:xfrm>
          <a:prstGeom prst="rect">
            <a:avLst/>
          </a:prstGeom>
        </p:spPr>
      </p:pic>
      <p:pic>
        <p:nvPicPr>
          <p:cNvPr id="24" name="图片 23">
            <a:extLst>
              <a:ext uri="{FF2B5EF4-FFF2-40B4-BE49-F238E27FC236}">
                <a16:creationId xmlns:a16="http://schemas.microsoft.com/office/drawing/2014/main" id="{AD65AD8C-D76D-8A40-92B2-9ED250A8B5CE}"/>
              </a:ext>
            </a:extLst>
          </p:cNvPr>
          <p:cNvPicPr>
            <a:picLocks noChangeAspect="1"/>
          </p:cNvPicPr>
          <p:nvPr/>
        </p:nvPicPr>
        <p:blipFill>
          <a:blip r:embed="rId8"/>
          <a:stretch>
            <a:fillRect/>
          </a:stretch>
        </p:blipFill>
        <p:spPr>
          <a:xfrm>
            <a:off x="5338516" y="4047016"/>
            <a:ext cx="4597400" cy="2387600"/>
          </a:xfrm>
          <a:prstGeom prst="rect">
            <a:avLst/>
          </a:prstGeom>
        </p:spPr>
      </p:pic>
      <p:pic>
        <p:nvPicPr>
          <p:cNvPr id="25" name="图片 24">
            <a:extLst>
              <a:ext uri="{FF2B5EF4-FFF2-40B4-BE49-F238E27FC236}">
                <a16:creationId xmlns:a16="http://schemas.microsoft.com/office/drawing/2014/main" id="{98C8CD1F-0BDA-E64D-B76F-0A6D8A138524}"/>
              </a:ext>
            </a:extLst>
          </p:cNvPr>
          <p:cNvPicPr>
            <a:picLocks noChangeAspect="1"/>
          </p:cNvPicPr>
          <p:nvPr/>
        </p:nvPicPr>
        <p:blipFill>
          <a:blip r:embed="rId9"/>
          <a:stretch>
            <a:fillRect/>
          </a:stretch>
        </p:blipFill>
        <p:spPr>
          <a:xfrm>
            <a:off x="517888" y="1258411"/>
            <a:ext cx="4714512" cy="2344849"/>
          </a:xfrm>
          <a:prstGeom prst="rect">
            <a:avLst/>
          </a:prstGeom>
        </p:spPr>
      </p:pic>
      <p:pic>
        <p:nvPicPr>
          <p:cNvPr id="26" name="图片 25">
            <a:extLst>
              <a:ext uri="{FF2B5EF4-FFF2-40B4-BE49-F238E27FC236}">
                <a16:creationId xmlns:a16="http://schemas.microsoft.com/office/drawing/2014/main" id="{86CCC0CE-9E26-1849-82D6-4EB7AE5016AC}"/>
              </a:ext>
            </a:extLst>
          </p:cNvPr>
          <p:cNvPicPr>
            <a:picLocks noChangeAspect="1"/>
          </p:cNvPicPr>
          <p:nvPr/>
        </p:nvPicPr>
        <p:blipFill>
          <a:blip r:embed="rId10"/>
          <a:stretch>
            <a:fillRect/>
          </a:stretch>
        </p:blipFill>
        <p:spPr>
          <a:xfrm>
            <a:off x="520193" y="4047016"/>
            <a:ext cx="4712207" cy="2387600"/>
          </a:xfrm>
          <a:prstGeom prst="rect">
            <a:avLst/>
          </a:prstGeom>
        </p:spPr>
      </p:pic>
      <p:sp>
        <p:nvSpPr>
          <p:cNvPr id="31" name="文本框 30">
            <a:extLst>
              <a:ext uri="{FF2B5EF4-FFF2-40B4-BE49-F238E27FC236}">
                <a16:creationId xmlns:a16="http://schemas.microsoft.com/office/drawing/2014/main" id="{7192D25D-5564-0346-ADAB-80E544A1CEA0}"/>
              </a:ext>
            </a:extLst>
          </p:cNvPr>
          <p:cNvSpPr txBox="1"/>
          <p:nvPr/>
        </p:nvSpPr>
        <p:spPr>
          <a:xfrm>
            <a:off x="10042032" y="4136079"/>
            <a:ext cx="1909071" cy="1200329"/>
          </a:xfrm>
          <a:prstGeom prst="rect">
            <a:avLst/>
          </a:prstGeom>
          <a:noFill/>
        </p:spPr>
        <p:txBody>
          <a:bodyPr wrap="square" rtlCol="0">
            <a:spAutoFit/>
          </a:bodyPr>
          <a:lstStyle/>
          <a:p>
            <a:r>
              <a:rPr kumimoji="1" lang="zh-CN" altLang="en-US" sz="1200" dirty="0">
                <a:latin typeface="Microsoft YaHei" panose="020B0503020204020204" pitchFamily="34" charset="-122"/>
                <a:ea typeface="Microsoft YaHei" panose="020B0503020204020204" pitchFamily="34" charset="-122"/>
              </a:rPr>
              <a:t>中级电销从</a:t>
            </a:r>
            <a:r>
              <a:rPr kumimoji="1" lang="en-US" altLang="zh-CN" sz="1200" dirty="0">
                <a:latin typeface="Microsoft YaHei" panose="020B0503020204020204" pitchFamily="34" charset="-122"/>
                <a:ea typeface="Microsoft YaHei" panose="020B0503020204020204" pitchFamily="34" charset="-122"/>
              </a:rPr>
              <a:t>12</a:t>
            </a:r>
            <a:r>
              <a:rPr kumimoji="1" lang="zh-CN" altLang="en-US" sz="1200" dirty="0">
                <a:latin typeface="Microsoft YaHei" panose="020B0503020204020204" pitchFamily="34" charset="-122"/>
                <a:ea typeface="Microsoft YaHei" panose="020B0503020204020204" pitchFamily="34" charset="-122"/>
              </a:rPr>
              <a:t>月份开始全部推广使用企微，从目前的数量对比来看也很迅速，</a:t>
            </a:r>
            <a:r>
              <a:rPr kumimoji="1" lang="zh-CN" altLang="en-US" sz="1200" dirty="0">
                <a:solidFill>
                  <a:srgbClr val="FF0000"/>
                </a:solidFill>
                <a:latin typeface="Microsoft YaHei" panose="020B0503020204020204" pitchFamily="34" charset="-122"/>
                <a:ea typeface="Microsoft YaHei" panose="020B0503020204020204" pitchFamily="34" charset="-122"/>
              </a:rPr>
              <a:t>涉及门店数差值在</a:t>
            </a:r>
            <a:r>
              <a:rPr kumimoji="1" lang="en-US" altLang="zh-CN" sz="1200" dirty="0">
                <a:solidFill>
                  <a:srgbClr val="FF0000"/>
                </a:solidFill>
                <a:latin typeface="Microsoft YaHei" panose="020B0503020204020204" pitchFamily="34" charset="-122"/>
                <a:ea typeface="Microsoft YaHei" panose="020B0503020204020204" pitchFamily="34" charset="-122"/>
              </a:rPr>
              <a:t>8</a:t>
            </a:r>
            <a:r>
              <a:rPr kumimoji="1" lang="zh-CN" altLang="en-US" sz="1200" dirty="0">
                <a:solidFill>
                  <a:srgbClr val="FF0000"/>
                </a:solidFill>
                <a:latin typeface="Microsoft YaHei" panose="020B0503020204020204" pitchFamily="34" charset="-122"/>
                <a:ea typeface="Microsoft YaHei" panose="020B0503020204020204" pitchFamily="34" charset="-122"/>
              </a:rPr>
              <a:t>倍左右，消息数差值在</a:t>
            </a:r>
            <a:r>
              <a:rPr kumimoji="1" lang="en-US" altLang="zh-CN" sz="1200" dirty="0">
                <a:solidFill>
                  <a:srgbClr val="FF0000"/>
                </a:solidFill>
                <a:latin typeface="Microsoft YaHei" panose="020B0503020204020204" pitchFamily="34" charset="-122"/>
                <a:ea typeface="Microsoft YaHei" panose="020B0503020204020204" pitchFamily="34" charset="-122"/>
              </a:rPr>
              <a:t>4</a:t>
            </a:r>
            <a:r>
              <a:rPr kumimoji="1" lang="zh-CN" altLang="en-US" sz="1200" dirty="0">
                <a:solidFill>
                  <a:srgbClr val="FF0000"/>
                </a:solidFill>
                <a:latin typeface="Microsoft YaHei" panose="020B0503020204020204" pitchFamily="34" charset="-122"/>
                <a:ea typeface="Microsoft YaHei" panose="020B0503020204020204" pitchFamily="34" charset="-122"/>
              </a:rPr>
              <a:t>倍左右</a:t>
            </a:r>
            <a:r>
              <a:rPr kumimoji="1" lang="zh-CN" altLang="en-US" sz="1200" dirty="0">
                <a:latin typeface="Microsoft YaHei" panose="020B0503020204020204" pitchFamily="34" charset="-122"/>
                <a:ea typeface="Microsoft YaHei" panose="020B0503020204020204" pitchFamily="34" charset="-122"/>
              </a:rPr>
              <a:t>。</a:t>
            </a:r>
          </a:p>
        </p:txBody>
      </p:sp>
      <p:sp>
        <p:nvSpPr>
          <p:cNvPr id="27" name="文本框 26">
            <a:extLst>
              <a:ext uri="{FF2B5EF4-FFF2-40B4-BE49-F238E27FC236}">
                <a16:creationId xmlns:a16="http://schemas.microsoft.com/office/drawing/2014/main" id="{C478729E-E162-2948-BE8D-DE4E46A0D08A}"/>
              </a:ext>
            </a:extLst>
          </p:cNvPr>
          <p:cNvSpPr txBox="1"/>
          <p:nvPr/>
        </p:nvSpPr>
        <p:spPr>
          <a:xfrm>
            <a:off x="10070592" y="5825068"/>
            <a:ext cx="2210862" cy="461665"/>
          </a:xfrm>
          <a:prstGeom prst="rect">
            <a:avLst/>
          </a:prstGeom>
          <a:noFill/>
        </p:spPr>
        <p:txBody>
          <a:bodyPr wrap="none" rtlCol="0">
            <a:spAutoFit/>
          </a:bodyPr>
          <a:lstStyle/>
          <a:p>
            <a:r>
              <a:rPr kumimoji="1" lang="zh-CN" altLang="en-US" sz="1200" b="1" dirty="0">
                <a:latin typeface="Microsoft YaHei" panose="020B0503020204020204" pitchFamily="34" charset="-122"/>
                <a:ea typeface="Microsoft YaHei" panose="020B0503020204020204" pitchFamily="34" charset="-122"/>
              </a:rPr>
              <a:t>*可以发现不管初级还是中级</a:t>
            </a:r>
            <a:endParaRPr kumimoji="1" lang="en-US" altLang="zh-CN" sz="1200" b="1" dirty="0">
              <a:latin typeface="Microsoft YaHei" panose="020B0503020204020204" pitchFamily="34" charset="-122"/>
              <a:ea typeface="Microsoft YaHei" panose="020B0503020204020204" pitchFamily="34" charset="-122"/>
            </a:endParaRPr>
          </a:p>
          <a:p>
            <a:r>
              <a:rPr kumimoji="1" lang="zh-CN" altLang="en-US" sz="1200" b="1" dirty="0">
                <a:latin typeface="Microsoft YaHei" panose="020B0503020204020204" pitchFamily="34" charset="-122"/>
                <a:ea typeface="Microsoft YaHei" panose="020B0503020204020204" pitchFamily="34" charset="-122"/>
              </a:rPr>
              <a:t>周末节假日依然习惯使用个微</a:t>
            </a:r>
          </a:p>
        </p:txBody>
      </p:sp>
    </p:spTree>
    <p:extLst>
      <p:ext uri="{BB962C8B-B14F-4D97-AF65-F5344CB8AC3E}">
        <p14:creationId xmlns:p14="http://schemas.microsoft.com/office/powerpoint/2010/main" val="4216185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e561713-8f4a-4a93-9158-70b62134a2d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16574</TotalTime>
  <Words>2334</Words>
  <Application>Microsoft Macintosh PowerPoint</Application>
  <PresentationFormat>宽屏</PresentationFormat>
  <Paragraphs>271</Paragraphs>
  <Slides>18</Slides>
  <Notes>11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DengXian</vt:lpstr>
      <vt:lpstr>DengXian Light</vt:lpstr>
      <vt:lpstr>Microsoft YaHei</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User</cp:lastModifiedBy>
  <cp:revision>386</cp:revision>
  <dcterms:created xsi:type="dcterms:W3CDTF">2021-07-02T07:13:02Z</dcterms:created>
  <dcterms:modified xsi:type="dcterms:W3CDTF">2021-12-20T06:12:22Z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ies>
</file>